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4" r:id="rId1"/>
  </p:sldMasterIdLst>
  <p:notesMasterIdLst>
    <p:notesMasterId r:id="rId55"/>
  </p:notesMasterIdLst>
  <p:sldIdLst>
    <p:sldId id="273" r:id="rId2"/>
    <p:sldId id="1198" r:id="rId3"/>
    <p:sldId id="1207" r:id="rId4"/>
    <p:sldId id="1208" r:id="rId5"/>
    <p:sldId id="1212" r:id="rId6"/>
    <p:sldId id="1209" r:id="rId7"/>
    <p:sldId id="1210" r:id="rId8"/>
    <p:sldId id="1211" r:id="rId9"/>
    <p:sldId id="1206" r:id="rId10"/>
    <p:sldId id="1199" r:id="rId11"/>
    <p:sldId id="1200" r:id="rId12"/>
    <p:sldId id="1201" r:id="rId13"/>
    <p:sldId id="1202" r:id="rId14"/>
    <p:sldId id="1203" r:id="rId15"/>
    <p:sldId id="1204" r:id="rId16"/>
    <p:sldId id="969" r:id="rId17"/>
    <p:sldId id="1157" r:id="rId18"/>
    <p:sldId id="1158" r:id="rId19"/>
    <p:sldId id="1213" r:id="rId20"/>
    <p:sldId id="1214" r:id="rId21"/>
    <p:sldId id="1215" r:id="rId22"/>
    <p:sldId id="1216" r:id="rId23"/>
    <p:sldId id="1217" r:id="rId24"/>
    <p:sldId id="1218" r:id="rId25"/>
    <p:sldId id="1219" r:id="rId26"/>
    <p:sldId id="1220" r:id="rId27"/>
    <p:sldId id="1221" r:id="rId28"/>
    <p:sldId id="1222" r:id="rId29"/>
    <p:sldId id="1159" r:id="rId30"/>
    <p:sldId id="1160" r:id="rId31"/>
    <p:sldId id="1161" r:id="rId32"/>
    <p:sldId id="1163" r:id="rId33"/>
    <p:sldId id="1164" r:id="rId34"/>
    <p:sldId id="1177" r:id="rId35"/>
    <p:sldId id="1178" r:id="rId36"/>
    <p:sldId id="1179" r:id="rId37"/>
    <p:sldId id="1180" r:id="rId38"/>
    <p:sldId id="1181" r:id="rId39"/>
    <p:sldId id="1182" r:id="rId40"/>
    <p:sldId id="1183" r:id="rId41"/>
    <p:sldId id="1184" r:id="rId42"/>
    <p:sldId id="1185" r:id="rId43"/>
    <p:sldId id="1186" r:id="rId44"/>
    <p:sldId id="1187" r:id="rId45"/>
    <p:sldId id="1188" r:id="rId46"/>
    <p:sldId id="1189" r:id="rId47"/>
    <p:sldId id="1191" r:id="rId48"/>
    <p:sldId id="1190" r:id="rId49"/>
    <p:sldId id="1192" r:id="rId50"/>
    <p:sldId id="1193" r:id="rId51"/>
    <p:sldId id="1194" r:id="rId52"/>
    <p:sldId id="1195" r:id="rId53"/>
    <p:sldId id="1205" r:id="rId5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292929"/>
    <a:srgbClr val="BFEFC9"/>
    <a:srgbClr val="5A5A5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Средний стиль 2 — акцент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74" autoAdjust="0"/>
    <p:restoredTop sz="84422" autoAdjust="0"/>
  </p:normalViewPr>
  <p:slideViewPr>
    <p:cSldViewPr snapToGrid="0">
      <p:cViewPr varScale="1">
        <p:scale>
          <a:sx n="95" d="100"/>
          <a:sy n="95" d="100"/>
        </p:scale>
        <p:origin x="246" y="66"/>
      </p:cViewPr>
      <p:guideLst>
        <p:guide orient="horz" pos="2160"/>
        <p:guide pos="3840"/>
      </p:guideLst>
    </p:cSldViewPr>
  </p:slideViewPr>
  <p:notesTextViewPr>
    <p:cViewPr>
      <p:scale>
        <a:sx n="75" d="100"/>
        <a:sy n="75" d="100"/>
      </p:scale>
      <p:origin x="0" y="0"/>
    </p:cViewPr>
  </p:notesTextViewPr>
  <p:sorterViewPr>
    <p:cViewPr>
      <p:scale>
        <a:sx n="75" d="100"/>
        <a:sy n="75" d="100"/>
      </p:scale>
      <p:origin x="0" y="-654"/>
    </p:cViewPr>
  </p:sorterViewPr>
  <p:notesViewPr>
    <p:cSldViewPr snapToGrid="0">
      <p:cViewPr varScale="1">
        <p:scale>
          <a:sx n="86" d="100"/>
          <a:sy n="86" d="100"/>
        </p:scale>
        <p:origin x="3786" y="7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media/image1.gif>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A2F9473-F066-431E-A6E8-1D478C995A6B}" type="datetimeFigureOut">
              <a:rPr lang="en-US" smtClean="0"/>
              <a:pPr/>
              <a:t>5/14/2025</a:t>
            </a:fld>
            <a:endParaRPr lang="en-US"/>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F4E2F1-1521-4C3A-A563-2F7D19AB6E0B}" type="slidenum">
              <a:rPr lang="en-US" smtClean="0"/>
              <a:pPr/>
              <a:t>‹#›</a:t>
            </a:fld>
            <a:endParaRPr lang="en-US"/>
          </a:p>
        </p:txBody>
      </p:sp>
    </p:spTree>
    <p:extLst>
      <p:ext uri="{BB962C8B-B14F-4D97-AF65-F5344CB8AC3E}">
        <p14:creationId xmlns:p14="http://schemas.microsoft.com/office/powerpoint/2010/main" val="17579755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a:t>
            </a:fld>
            <a:endParaRPr lang="en-US"/>
          </a:p>
        </p:txBody>
      </p:sp>
    </p:spTree>
    <p:extLst>
      <p:ext uri="{BB962C8B-B14F-4D97-AF65-F5344CB8AC3E}">
        <p14:creationId xmlns:p14="http://schemas.microsoft.com/office/powerpoint/2010/main" val="26894812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10</a:t>
            </a:fld>
            <a:endParaRPr lang="en-US"/>
          </a:p>
        </p:txBody>
      </p:sp>
    </p:spTree>
    <p:extLst>
      <p:ext uri="{BB962C8B-B14F-4D97-AF65-F5344CB8AC3E}">
        <p14:creationId xmlns:p14="http://schemas.microsoft.com/office/powerpoint/2010/main" val="28240865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11</a:t>
            </a:fld>
            <a:endParaRPr lang="en-US"/>
          </a:p>
        </p:txBody>
      </p:sp>
    </p:spTree>
    <p:extLst>
      <p:ext uri="{BB962C8B-B14F-4D97-AF65-F5344CB8AC3E}">
        <p14:creationId xmlns:p14="http://schemas.microsoft.com/office/powerpoint/2010/main" val="370618284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12</a:t>
            </a:fld>
            <a:endParaRPr lang="en-US"/>
          </a:p>
        </p:txBody>
      </p:sp>
    </p:spTree>
    <p:extLst>
      <p:ext uri="{BB962C8B-B14F-4D97-AF65-F5344CB8AC3E}">
        <p14:creationId xmlns:p14="http://schemas.microsoft.com/office/powerpoint/2010/main" val="23231158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13</a:t>
            </a:fld>
            <a:endParaRPr lang="en-US"/>
          </a:p>
        </p:txBody>
      </p:sp>
    </p:spTree>
    <p:extLst>
      <p:ext uri="{BB962C8B-B14F-4D97-AF65-F5344CB8AC3E}">
        <p14:creationId xmlns:p14="http://schemas.microsoft.com/office/powerpoint/2010/main" val="24318723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14</a:t>
            </a:fld>
            <a:endParaRPr lang="en-US"/>
          </a:p>
        </p:txBody>
      </p:sp>
    </p:spTree>
    <p:extLst>
      <p:ext uri="{BB962C8B-B14F-4D97-AF65-F5344CB8AC3E}">
        <p14:creationId xmlns:p14="http://schemas.microsoft.com/office/powerpoint/2010/main" val="136499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15</a:t>
            </a:fld>
            <a:endParaRPr lang="en-US"/>
          </a:p>
        </p:txBody>
      </p:sp>
    </p:spTree>
    <p:extLst>
      <p:ext uri="{BB962C8B-B14F-4D97-AF65-F5344CB8AC3E}">
        <p14:creationId xmlns:p14="http://schemas.microsoft.com/office/powerpoint/2010/main" val="24710575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Хотя идея паттернов как способ описания решения распространенных проблем в области проектирования появилась довольно давно, но их популярность стала расти во многом благодаря известной работе четырех авторов Эриха Гаммы, Ричарда </a:t>
            </a:r>
            <a:r>
              <a:rPr lang="ru-RU" sz="1200" b="0" i="0" kern="1200" dirty="0" err="1" smtClean="0">
                <a:solidFill>
                  <a:schemeClr val="tx1"/>
                </a:solidFill>
                <a:effectLst/>
                <a:latin typeface="+mn-lt"/>
                <a:ea typeface="+mn-ea"/>
                <a:cs typeface="+mn-cs"/>
              </a:rPr>
              <a:t>Хелма</a:t>
            </a:r>
            <a:r>
              <a:rPr lang="ru-RU" sz="1200" b="0" i="0" kern="1200" dirty="0" smtClean="0">
                <a:solidFill>
                  <a:schemeClr val="tx1"/>
                </a:solidFill>
                <a:effectLst/>
                <a:latin typeface="+mn-lt"/>
                <a:ea typeface="+mn-ea"/>
                <a:cs typeface="+mn-cs"/>
              </a:rPr>
              <a:t>, Ральфа Джонсона, Джона </a:t>
            </a:r>
            <a:r>
              <a:rPr lang="ru-RU" sz="1200" b="0" i="0" kern="1200" dirty="0" err="1" smtClean="0">
                <a:solidFill>
                  <a:schemeClr val="tx1"/>
                </a:solidFill>
                <a:effectLst/>
                <a:latin typeface="+mn-lt"/>
                <a:ea typeface="+mn-ea"/>
                <a:cs typeface="+mn-cs"/>
              </a:rPr>
              <a:t>Влиссидеса</a:t>
            </a:r>
            <a:r>
              <a:rPr lang="ru-RU" sz="1200" b="0" i="0" kern="1200" dirty="0" smtClean="0">
                <a:solidFill>
                  <a:schemeClr val="tx1"/>
                </a:solidFill>
                <a:effectLst/>
                <a:latin typeface="+mn-lt"/>
                <a:ea typeface="+mn-ea"/>
                <a:cs typeface="+mn-cs"/>
              </a:rPr>
              <a:t>, которая называлась "</a:t>
            </a:r>
            <a:r>
              <a:rPr lang="ru-RU" sz="1200" b="0" i="0" kern="1200" dirty="0" err="1" smtClean="0">
                <a:solidFill>
                  <a:schemeClr val="tx1"/>
                </a:solidFill>
                <a:effectLst/>
                <a:latin typeface="+mn-lt"/>
                <a:ea typeface="+mn-ea"/>
                <a:cs typeface="+mn-cs"/>
              </a:rPr>
              <a:t>Design</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Patterns</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Elements</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of</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Reusable</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Object-Oriented</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Software</a:t>
            </a:r>
            <a:r>
              <a:rPr lang="ru-RU" sz="1200" b="0" i="0" kern="1200" dirty="0" smtClean="0">
                <a:solidFill>
                  <a:schemeClr val="tx1"/>
                </a:solidFill>
                <a:effectLst/>
                <a:latin typeface="+mn-lt"/>
                <a:ea typeface="+mn-ea"/>
                <a:cs typeface="+mn-cs"/>
              </a:rPr>
              <a:t>" (на русском языке известна как "Приемы объектно-ориентированного проектирования. Паттерны проектирования") и которая вышла в свет в 1994 году. А сам коллектив авторов нередко называют "Банда четырёх" или </a:t>
            </a:r>
            <a:r>
              <a:rPr lang="ru-RU" sz="1200" b="0" i="0" kern="1200" dirty="0" err="1" smtClean="0">
                <a:solidFill>
                  <a:schemeClr val="tx1"/>
                </a:solidFill>
                <a:effectLst/>
                <a:latin typeface="+mn-lt"/>
                <a:ea typeface="+mn-ea"/>
                <a:cs typeface="+mn-cs"/>
              </a:rPr>
              <a:t>Gang</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of</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Four</a:t>
            </a:r>
            <a:r>
              <a:rPr lang="ru-RU" sz="1200" b="0" i="0" kern="1200" dirty="0" smtClean="0">
                <a:solidFill>
                  <a:schemeClr val="tx1"/>
                </a:solidFill>
                <a:effectLst/>
                <a:latin typeface="+mn-lt"/>
                <a:ea typeface="+mn-ea"/>
                <a:cs typeface="+mn-cs"/>
              </a:rPr>
              <a:t> или сокращенно </a:t>
            </a:r>
            <a:r>
              <a:rPr lang="ru-RU" sz="1200" b="0" i="0" kern="1200" dirty="0" err="1" smtClean="0">
                <a:solidFill>
                  <a:schemeClr val="tx1"/>
                </a:solidFill>
                <a:effectLst/>
                <a:latin typeface="+mn-lt"/>
                <a:ea typeface="+mn-ea"/>
                <a:cs typeface="+mn-cs"/>
              </a:rPr>
              <a:t>GoF</a:t>
            </a:r>
            <a:r>
              <a:rPr lang="ru-RU" sz="1200" b="0" i="0" kern="1200" dirty="0" smtClean="0">
                <a:solidFill>
                  <a:schemeClr val="tx1"/>
                </a:solidFill>
                <a:effectLst/>
                <a:latin typeface="+mn-lt"/>
                <a:ea typeface="+mn-ea"/>
                <a:cs typeface="+mn-cs"/>
              </a:rPr>
              <a:t>. Данная книга по сути являлась первой масштабной попыткой описать распространенные способы проектирования программ. И со временем применение паттернов стало считаться хорошей практикой программирования.</a:t>
            </a:r>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16</a:t>
            </a:fld>
            <a:endParaRPr lang="en-US"/>
          </a:p>
        </p:txBody>
      </p:sp>
    </p:spTree>
    <p:extLst>
      <p:ext uri="{BB962C8B-B14F-4D97-AF65-F5344CB8AC3E}">
        <p14:creationId xmlns:p14="http://schemas.microsoft.com/office/powerpoint/2010/main" val="14503654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17</a:t>
            </a:fld>
            <a:endParaRPr lang="en-US"/>
          </a:p>
        </p:txBody>
      </p:sp>
    </p:spTree>
    <p:extLst>
      <p:ext uri="{BB962C8B-B14F-4D97-AF65-F5344CB8AC3E}">
        <p14:creationId xmlns:p14="http://schemas.microsoft.com/office/powerpoint/2010/main" val="43906979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pPr algn="just">
              <a:lnSpc>
                <a:spcPct val="150000"/>
              </a:lnSpc>
            </a:pPr>
            <a:endParaRPr lang="en-US" sz="1200" dirty="0">
              <a:solidFill>
                <a:srgbClr val="000000"/>
              </a:solidFill>
              <a:latin typeface="Bookman Old Style" panose="02050604050505020204" pitchFamily="18" charset="0"/>
            </a:endParaRPr>
          </a:p>
        </p:txBody>
      </p:sp>
      <p:sp>
        <p:nvSpPr>
          <p:cNvPr id="4" name="Номер слайда 3"/>
          <p:cNvSpPr>
            <a:spLocks noGrp="1"/>
          </p:cNvSpPr>
          <p:nvPr>
            <p:ph type="sldNum" sz="quarter" idx="10"/>
          </p:nvPr>
        </p:nvSpPr>
        <p:spPr/>
        <p:txBody>
          <a:bodyPr/>
          <a:lstStyle/>
          <a:p>
            <a:fld id="{F0F4E2F1-1521-4C3A-A563-2F7D19AB6E0B}" type="slidenum">
              <a:rPr lang="en-US" smtClean="0"/>
              <a:pPr/>
              <a:t>18</a:t>
            </a:fld>
            <a:endParaRPr lang="en-US"/>
          </a:p>
        </p:txBody>
      </p:sp>
    </p:spTree>
    <p:extLst>
      <p:ext uri="{BB962C8B-B14F-4D97-AF65-F5344CB8AC3E}">
        <p14:creationId xmlns:p14="http://schemas.microsoft.com/office/powerpoint/2010/main" val="248968898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В данном случае используется наследование, а объекты класса </a:t>
            </a:r>
            <a:r>
              <a:rPr lang="ru-RU" sz="1200" b="0" i="0" kern="1200" dirty="0" err="1" smtClean="0">
                <a:solidFill>
                  <a:schemeClr val="tx1"/>
                </a:solidFill>
                <a:effectLst/>
                <a:latin typeface="+mn-lt"/>
                <a:ea typeface="+mn-ea"/>
                <a:cs typeface="+mn-cs"/>
              </a:rPr>
              <a:t>Manager</a:t>
            </a:r>
            <a:r>
              <a:rPr lang="ru-RU" sz="1200" b="0" i="0" kern="1200" dirty="0" smtClean="0">
                <a:solidFill>
                  <a:schemeClr val="tx1"/>
                </a:solidFill>
                <a:effectLst/>
                <a:latin typeface="+mn-lt"/>
                <a:ea typeface="+mn-ea"/>
                <a:cs typeface="+mn-cs"/>
              </a:rPr>
              <a:t> также </a:t>
            </a:r>
            <a:r>
              <a:rPr lang="ru-RU" sz="1200" b="1" i="0" kern="1200" dirty="0" smtClean="0">
                <a:solidFill>
                  <a:schemeClr val="tx1"/>
                </a:solidFill>
                <a:effectLst/>
                <a:latin typeface="+mn-lt"/>
                <a:ea typeface="+mn-ea"/>
                <a:cs typeface="+mn-cs"/>
              </a:rPr>
              <a:t>являются</a:t>
            </a:r>
            <a:r>
              <a:rPr lang="ru-RU" sz="1200" b="0" i="0" kern="1200" dirty="0" smtClean="0">
                <a:solidFill>
                  <a:schemeClr val="tx1"/>
                </a:solidFill>
                <a:effectLst/>
                <a:latin typeface="+mn-lt"/>
                <a:ea typeface="+mn-ea"/>
                <a:cs typeface="+mn-cs"/>
              </a:rPr>
              <a:t> и объектами класса </a:t>
            </a:r>
            <a:r>
              <a:rPr lang="ru-RU" sz="1200" b="0" i="0" kern="1200" dirty="0" err="1" smtClean="0">
                <a:solidFill>
                  <a:schemeClr val="tx1"/>
                </a:solidFill>
                <a:effectLst/>
                <a:latin typeface="+mn-lt"/>
                <a:ea typeface="+mn-ea"/>
                <a:cs typeface="+mn-cs"/>
              </a:rPr>
              <a:t>User</a:t>
            </a:r>
            <a:r>
              <a:rPr lang="ru-RU" sz="1200" b="0" i="0" kern="1200" dirty="0" smtClean="0">
                <a:solidFill>
                  <a:schemeClr val="tx1"/>
                </a:solidFill>
                <a:effectLst/>
                <a:latin typeface="+mn-lt"/>
                <a:ea typeface="+mn-ea"/>
                <a:cs typeface="+mn-cs"/>
              </a:rPr>
              <a:t>.</a:t>
            </a:r>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19</a:t>
            </a:fld>
            <a:endParaRPr lang="en-US"/>
          </a:p>
        </p:txBody>
      </p:sp>
    </p:spTree>
    <p:extLst>
      <p:ext uri="{BB962C8B-B14F-4D97-AF65-F5344CB8AC3E}">
        <p14:creationId xmlns:p14="http://schemas.microsoft.com/office/powerpoint/2010/main" val="26500078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a:t>
            </a:fld>
            <a:endParaRPr lang="en-US"/>
          </a:p>
        </p:txBody>
      </p:sp>
    </p:spTree>
    <p:extLst>
      <p:ext uri="{BB962C8B-B14F-4D97-AF65-F5344CB8AC3E}">
        <p14:creationId xmlns:p14="http://schemas.microsoft.com/office/powerpoint/2010/main" val="353170362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20</a:t>
            </a:fld>
            <a:endParaRPr lang="en-US"/>
          </a:p>
        </p:txBody>
      </p:sp>
    </p:spTree>
    <p:extLst>
      <p:ext uri="{BB962C8B-B14F-4D97-AF65-F5344CB8AC3E}">
        <p14:creationId xmlns:p14="http://schemas.microsoft.com/office/powerpoint/2010/main" val="51636270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21</a:t>
            </a:fld>
            <a:endParaRPr lang="en-US"/>
          </a:p>
        </p:txBody>
      </p:sp>
    </p:spTree>
    <p:extLst>
      <p:ext uri="{BB962C8B-B14F-4D97-AF65-F5344CB8AC3E}">
        <p14:creationId xmlns:p14="http://schemas.microsoft.com/office/powerpoint/2010/main" val="256381352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22</a:t>
            </a:fld>
            <a:endParaRPr lang="en-US"/>
          </a:p>
        </p:txBody>
      </p:sp>
    </p:spTree>
    <p:extLst>
      <p:ext uri="{BB962C8B-B14F-4D97-AF65-F5344CB8AC3E}">
        <p14:creationId xmlns:p14="http://schemas.microsoft.com/office/powerpoint/2010/main" val="269477119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23</a:t>
            </a:fld>
            <a:endParaRPr lang="en-US"/>
          </a:p>
        </p:txBody>
      </p:sp>
    </p:spTree>
    <p:extLst>
      <p:ext uri="{BB962C8B-B14F-4D97-AF65-F5344CB8AC3E}">
        <p14:creationId xmlns:p14="http://schemas.microsoft.com/office/powerpoint/2010/main" val="30412990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24</a:t>
            </a:fld>
            <a:endParaRPr lang="en-US"/>
          </a:p>
        </p:txBody>
      </p:sp>
    </p:spTree>
    <p:extLst>
      <p:ext uri="{BB962C8B-B14F-4D97-AF65-F5344CB8AC3E}">
        <p14:creationId xmlns:p14="http://schemas.microsoft.com/office/powerpoint/2010/main" val="175245051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25</a:t>
            </a:fld>
            <a:endParaRPr lang="en-US"/>
          </a:p>
        </p:txBody>
      </p:sp>
    </p:spTree>
    <p:extLst>
      <p:ext uri="{BB962C8B-B14F-4D97-AF65-F5344CB8AC3E}">
        <p14:creationId xmlns:p14="http://schemas.microsoft.com/office/powerpoint/2010/main" val="207069112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26</a:t>
            </a:fld>
            <a:endParaRPr lang="en-US"/>
          </a:p>
        </p:txBody>
      </p:sp>
    </p:spTree>
    <p:extLst>
      <p:ext uri="{BB962C8B-B14F-4D97-AF65-F5344CB8AC3E}">
        <p14:creationId xmlns:p14="http://schemas.microsoft.com/office/powerpoint/2010/main" val="264007416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Абстрактный класс </a:t>
            </a:r>
            <a:r>
              <a:rPr lang="ru-RU" sz="1200" b="0" i="0" kern="1200" dirty="0" err="1" smtClean="0">
                <a:solidFill>
                  <a:schemeClr val="tx1"/>
                </a:solidFill>
                <a:effectLst/>
                <a:latin typeface="+mn-lt"/>
                <a:ea typeface="+mn-ea"/>
                <a:cs typeface="+mn-cs"/>
              </a:rPr>
              <a:t>Vehicle</a:t>
            </a:r>
            <a:r>
              <a:rPr lang="ru-RU" sz="1200" b="0" i="0" kern="1200" dirty="0" smtClean="0">
                <a:solidFill>
                  <a:schemeClr val="tx1"/>
                </a:solidFill>
                <a:effectLst/>
                <a:latin typeface="+mn-lt"/>
                <a:ea typeface="+mn-ea"/>
                <a:cs typeface="+mn-cs"/>
              </a:rPr>
              <a:t> определяет абстрактный метод перемещения </a:t>
            </a:r>
            <a:r>
              <a:rPr lang="ru-RU" sz="1200" b="0" i="0" kern="1200" dirty="0" err="1" smtClean="0">
                <a:solidFill>
                  <a:schemeClr val="tx1"/>
                </a:solidFill>
                <a:effectLst/>
                <a:latin typeface="+mn-lt"/>
                <a:ea typeface="+mn-ea"/>
                <a:cs typeface="+mn-cs"/>
              </a:rPr>
              <a:t>Move</a:t>
            </a:r>
            <a:r>
              <a:rPr lang="ru-RU" sz="1200" b="0" i="0" kern="1200" dirty="0" smtClean="0">
                <a:solidFill>
                  <a:schemeClr val="tx1"/>
                </a:solidFill>
                <a:effectLst/>
                <a:latin typeface="+mn-lt"/>
                <a:ea typeface="+mn-ea"/>
                <a:cs typeface="+mn-cs"/>
              </a:rPr>
              <a:t>(), а классы-наследники его реализуют.</a:t>
            </a:r>
          </a:p>
          <a:p>
            <a:r>
              <a:rPr lang="ru-RU" sz="1200" b="0" i="0" kern="1200" dirty="0" smtClean="0">
                <a:solidFill>
                  <a:schemeClr val="tx1"/>
                </a:solidFill>
                <a:effectLst/>
                <a:latin typeface="+mn-lt"/>
                <a:ea typeface="+mn-ea"/>
                <a:cs typeface="+mn-cs"/>
              </a:rPr>
              <a:t>Но, предположим, что наша система транспорта не ограничивается вышеперечисленными транспортными средствами. Например, мы можем добавить самолеты, лодки. Возможно, также мы добавим лошадь - животное, которое может также выполнять роль транспортного средства. Также можно добавить дирижабль. </a:t>
            </a:r>
            <a:r>
              <a:rPr lang="ru-RU" sz="1200" b="0" i="0" kern="1200" dirty="0" err="1" smtClean="0">
                <a:solidFill>
                  <a:schemeClr val="tx1"/>
                </a:solidFill>
                <a:effectLst/>
                <a:latin typeface="+mn-lt"/>
                <a:ea typeface="+mn-ea"/>
                <a:cs typeface="+mn-cs"/>
              </a:rPr>
              <a:t>Вобщем</a:t>
            </a:r>
            <a:r>
              <a:rPr lang="ru-RU" sz="1200" b="0" i="0" kern="1200" dirty="0" smtClean="0">
                <a:solidFill>
                  <a:schemeClr val="tx1"/>
                </a:solidFill>
                <a:effectLst/>
                <a:latin typeface="+mn-lt"/>
                <a:ea typeface="+mn-ea"/>
                <a:cs typeface="+mn-cs"/>
              </a:rPr>
              <a:t> получается довольно широкий круг объектов, которые связаны только тем, что являются транспортным средством и должны реализовать некоторый метод </a:t>
            </a:r>
            <a:r>
              <a:rPr lang="ru-RU" sz="1200" b="0" i="0" kern="1200" dirty="0" err="1" smtClean="0">
                <a:solidFill>
                  <a:schemeClr val="tx1"/>
                </a:solidFill>
                <a:effectLst/>
                <a:latin typeface="+mn-lt"/>
                <a:ea typeface="+mn-ea"/>
                <a:cs typeface="+mn-cs"/>
              </a:rPr>
              <a:t>Move</a:t>
            </a:r>
            <a:r>
              <a:rPr lang="ru-RU" sz="1200" b="0" i="0" kern="1200" dirty="0" smtClean="0">
                <a:solidFill>
                  <a:schemeClr val="tx1"/>
                </a:solidFill>
                <a:effectLst/>
                <a:latin typeface="+mn-lt"/>
                <a:ea typeface="+mn-ea"/>
                <a:cs typeface="+mn-cs"/>
              </a:rPr>
              <a:t>(), выполняющий перемещение.</a:t>
            </a:r>
          </a:p>
          <a:p>
            <a:r>
              <a:rPr lang="ru-RU" sz="1200" b="0" i="0" kern="1200" dirty="0" smtClean="0">
                <a:solidFill>
                  <a:schemeClr val="tx1"/>
                </a:solidFill>
                <a:effectLst/>
                <a:latin typeface="+mn-lt"/>
                <a:ea typeface="+mn-ea"/>
                <a:cs typeface="+mn-cs"/>
              </a:rPr>
              <a:t>Так как объекты малосвязанные между собой, то для определения общего для всех них функционала лучше определить интерфейс. Тем более некоторые из этих объектов могут существовать в рамках параллельных систем классификаций. Например, лошадь может быть классом в структуре системы классов животного мира.</a:t>
            </a:r>
          </a:p>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27</a:t>
            </a:fld>
            <a:endParaRPr lang="en-US"/>
          </a:p>
        </p:txBody>
      </p:sp>
    </p:spTree>
    <p:extLst>
      <p:ext uri="{BB962C8B-B14F-4D97-AF65-F5344CB8AC3E}">
        <p14:creationId xmlns:p14="http://schemas.microsoft.com/office/powerpoint/2010/main" val="10585734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Теперь метод </a:t>
            </a:r>
            <a:r>
              <a:rPr lang="ru-RU" sz="1200" b="0" i="0" kern="1200" dirty="0" err="1" smtClean="0">
                <a:solidFill>
                  <a:schemeClr val="tx1"/>
                </a:solidFill>
                <a:effectLst/>
                <a:latin typeface="+mn-lt"/>
                <a:ea typeface="+mn-ea"/>
                <a:cs typeface="+mn-cs"/>
              </a:rPr>
              <a:t>Move</a:t>
            </a:r>
            <a:r>
              <a:rPr lang="ru-RU" sz="1200" b="0" i="0" kern="1200" dirty="0" smtClean="0">
                <a:solidFill>
                  <a:schemeClr val="tx1"/>
                </a:solidFill>
                <a:effectLst/>
                <a:latin typeface="+mn-lt"/>
                <a:ea typeface="+mn-ea"/>
                <a:cs typeface="+mn-cs"/>
              </a:rPr>
              <a:t>() определяется в интерфейсе </a:t>
            </a:r>
            <a:r>
              <a:rPr lang="ru-RU" sz="1200" b="0" i="0" kern="1200" dirty="0" err="1" smtClean="0">
                <a:solidFill>
                  <a:schemeClr val="tx1"/>
                </a:solidFill>
                <a:effectLst/>
                <a:latin typeface="+mn-lt"/>
                <a:ea typeface="+mn-ea"/>
                <a:cs typeface="+mn-cs"/>
              </a:rPr>
              <a:t>IMovable</a:t>
            </a:r>
            <a:r>
              <a:rPr lang="ru-RU" sz="1200" b="0" i="0" kern="1200" dirty="0" smtClean="0">
                <a:solidFill>
                  <a:schemeClr val="tx1"/>
                </a:solidFill>
                <a:effectLst/>
                <a:latin typeface="+mn-lt"/>
                <a:ea typeface="+mn-ea"/>
                <a:cs typeface="+mn-cs"/>
              </a:rPr>
              <a:t>, а конкретные классы его реализуют.</a:t>
            </a:r>
          </a:p>
          <a:p>
            <a:r>
              <a:rPr lang="ru-RU" sz="1200" b="0" i="0" kern="1200" dirty="0" smtClean="0">
                <a:solidFill>
                  <a:schemeClr val="tx1"/>
                </a:solidFill>
                <a:effectLst/>
                <a:latin typeface="+mn-lt"/>
                <a:ea typeface="+mn-ea"/>
                <a:cs typeface="+mn-cs"/>
              </a:rPr>
              <a:t>Говоря об использовании абстрактных классов и интерфейсов можно привести еще такую аналогию, как состояние и действие. Как правило, абстрактные классы фокусируются на общем состоянии классов-наследников. В то время как интерфейсы строятся вокруг какого-либо общего действия.</a:t>
            </a:r>
          </a:p>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28</a:t>
            </a:fld>
            <a:endParaRPr lang="en-US"/>
          </a:p>
        </p:txBody>
      </p:sp>
    </p:spTree>
    <p:extLst>
      <p:ext uri="{BB962C8B-B14F-4D97-AF65-F5344CB8AC3E}">
        <p14:creationId xmlns:p14="http://schemas.microsoft.com/office/powerpoint/2010/main" val="200714607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29</a:t>
            </a:fld>
            <a:endParaRPr lang="en-US"/>
          </a:p>
        </p:txBody>
      </p:sp>
    </p:spTree>
    <p:extLst>
      <p:ext uri="{BB962C8B-B14F-4D97-AF65-F5344CB8AC3E}">
        <p14:creationId xmlns:p14="http://schemas.microsoft.com/office/powerpoint/2010/main" val="5450886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a:t>
            </a:fld>
            <a:endParaRPr lang="en-US"/>
          </a:p>
        </p:txBody>
      </p:sp>
    </p:spTree>
    <p:extLst>
      <p:ext uri="{BB962C8B-B14F-4D97-AF65-F5344CB8AC3E}">
        <p14:creationId xmlns:p14="http://schemas.microsoft.com/office/powerpoint/2010/main" val="29260743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30</a:t>
            </a:fld>
            <a:endParaRPr lang="en-US"/>
          </a:p>
        </p:txBody>
      </p:sp>
    </p:spTree>
    <p:extLst>
      <p:ext uri="{BB962C8B-B14F-4D97-AF65-F5344CB8AC3E}">
        <p14:creationId xmlns:p14="http://schemas.microsoft.com/office/powerpoint/2010/main" val="184545315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31</a:t>
            </a:fld>
            <a:endParaRPr lang="en-US"/>
          </a:p>
        </p:txBody>
      </p:sp>
    </p:spTree>
    <p:extLst>
      <p:ext uri="{BB962C8B-B14F-4D97-AF65-F5344CB8AC3E}">
        <p14:creationId xmlns:p14="http://schemas.microsoft.com/office/powerpoint/2010/main" val="373476833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32</a:t>
            </a:fld>
            <a:endParaRPr lang="en-US"/>
          </a:p>
        </p:txBody>
      </p:sp>
    </p:spTree>
    <p:extLst>
      <p:ext uri="{BB962C8B-B14F-4D97-AF65-F5344CB8AC3E}">
        <p14:creationId xmlns:p14="http://schemas.microsoft.com/office/powerpoint/2010/main" val="231961315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33</a:t>
            </a:fld>
            <a:endParaRPr lang="en-US"/>
          </a:p>
        </p:txBody>
      </p:sp>
    </p:spTree>
    <p:extLst>
      <p:ext uri="{BB962C8B-B14F-4D97-AF65-F5344CB8AC3E}">
        <p14:creationId xmlns:p14="http://schemas.microsoft.com/office/powerpoint/2010/main" val="248064911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34</a:t>
            </a:fld>
            <a:endParaRPr lang="en-US"/>
          </a:p>
        </p:txBody>
      </p:sp>
    </p:spTree>
    <p:extLst>
      <p:ext uri="{BB962C8B-B14F-4D97-AF65-F5344CB8AC3E}">
        <p14:creationId xmlns:p14="http://schemas.microsoft.com/office/powerpoint/2010/main" val="75239869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35</a:t>
            </a:fld>
            <a:endParaRPr lang="en-US"/>
          </a:p>
        </p:txBody>
      </p:sp>
    </p:spTree>
    <p:extLst>
      <p:ext uri="{BB962C8B-B14F-4D97-AF65-F5344CB8AC3E}">
        <p14:creationId xmlns:p14="http://schemas.microsoft.com/office/powerpoint/2010/main" val="210905256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36</a:t>
            </a:fld>
            <a:endParaRPr lang="en-US"/>
          </a:p>
        </p:txBody>
      </p:sp>
    </p:spTree>
    <p:extLst>
      <p:ext uri="{BB962C8B-B14F-4D97-AF65-F5344CB8AC3E}">
        <p14:creationId xmlns:p14="http://schemas.microsoft.com/office/powerpoint/2010/main" val="376543008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В качестве абстрактного класса </a:t>
            </a:r>
            <a:r>
              <a:rPr lang="ru-RU" sz="1200" b="0" i="0" kern="1200" dirty="0" err="1" smtClean="0">
                <a:solidFill>
                  <a:schemeClr val="tx1"/>
                </a:solidFill>
                <a:effectLst/>
                <a:latin typeface="+mn-lt"/>
                <a:ea typeface="+mn-ea"/>
                <a:cs typeface="+mn-cs"/>
              </a:rPr>
              <a:t>Product</a:t>
            </a:r>
            <a:r>
              <a:rPr lang="ru-RU" sz="1200" b="0" i="0" kern="1200" dirty="0" smtClean="0">
                <a:solidFill>
                  <a:schemeClr val="tx1"/>
                </a:solidFill>
                <a:effectLst/>
                <a:latin typeface="+mn-lt"/>
                <a:ea typeface="+mn-ea"/>
                <a:cs typeface="+mn-cs"/>
              </a:rPr>
              <a:t> здесь выступает класс </a:t>
            </a:r>
            <a:r>
              <a:rPr lang="ru-RU" sz="1200" b="0" i="0" kern="1200" dirty="0" err="1" smtClean="0">
                <a:solidFill>
                  <a:schemeClr val="tx1"/>
                </a:solidFill>
                <a:effectLst/>
                <a:latin typeface="+mn-lt"/>
                <a:ea typeface="+mn-ea"/>
                <a:cs typeface="+mn-cs"/>
              </a:rPr>
              <a:t>House</a:t>
            </a:r>
            <a:r>
              <a:rPr lang="ru-RU" sz="1200" b="0" i="0" kern="1200" dirty="0" smtClean="0">
                <a:solidFill>
                  <a:schemeClr val="tx1"/>
                </a:solidFill>
                <a:effectLst/>
                <a:latin typeface="+mn-lt"/>
                <a:ea typeface="+mn-ea"/>
                <a:cs typeface="+mn-cs"/>
              </a:rPr>
              <a:t>. Его две конкретные реализации - </a:t>
            </a:r>
            <a:r>
              <a:rPr lang="ru-RU" sz="1200" b="0" i="0" kern="1200" dirty="0" err="1" smtClean="0">
                <a:solidFill>
                  <a:schemeClr val="tx1"/>
                </a:solidFill>
                <a:effectLst/>
                <a:latin typeface="+mn-lt"/>
                <a:ea typeface="+mn-ea"/>
                <a:cs typeface="+mn-cs"/>
              </a:rPr>
              <a:t>PanelHouse</a:t>
            </a:r>
            <a:r>
              <a:rPr lang="ru-RU" sz="1200" b="0" i="0" kern="1200" dirty="0" smtClean="0">
                <a:solidFill>
                  <a:schemeClr val="tx1"/>
                </a:solidFill>
                <a:effectLst/>
                <a:latin typeface="+mn-lt"/>
                <a:ea typeface="+mn-ea"/>
                <a:cs typeface="+mn-cs"/>
              </a:rPr>
              <a:t> и </a:t>
            </a:r>
            <a:r>
              <a:rPr lang="ru-RU" sz="1200" b="0" i="0" kern="1200" dirty="0" err="1" smtClean="0">
                <a:solidFill>
                  <a:schemeClr val="tx1"/>
                </a:solidFill>
                <a:effectLst/>
                <a:latin typeface="+mn-lt"/>
                <a:ea typeface="+mn-ea"/>
                <a:cs typeface="+mn-cs"/>
              </a:rPr>
              <a:t>WoodHouse</a:t>
            </a:r>
            <a:r>
              <a:rPr lang="ru-RU" sz="1200" b="0" i="0" kern="1200" dirty="0" smtClean="0">
                <a:solidFill>
                  <a:schemeClr val="tx1"/>
                </a:solidFill>
                <a:effectLst/>
                <a:latin typeface="+mn-lt"/>
                <a:ea typeface="+mn-ea"/>
                <a:cs typeface="+mn-cs"/>
              </a:rPr>
              <a:t> представляют типы домов, которые будут строить подрядчики. В качестве абстрактного класса создателя выступает </a:t>
            </a:r>
            <a:r>
              <a:rPr lang="ru-RU" sz="1200" b="0" i="0" kern="1200" dirty="0" err="1" smtClean="0">
                <a:solidFill>
                  <a:schemeClr val="tx1"/>
                </a:solidFill>
                <a:effectLst/>
                <a:latin typeface="+mn-lt"/>
                <a:ea typeface="+mn-ea"/>
                <a:cs typeface="+mn-cs"/>
              </a:rPr>
              <a:t>Developer</a:t>
            </a:r>
            <a:r>
              <a:rPr lang="ru-RU" sz="1200" b="0" i="0" kern="1200" dirty="0" smtClean="0">
                <a:solidFill>
                  <a:schemeClr val="tx1"/>
                </a:solidFill>
                <a:effectLst/>
                <a:latin typeface="+mn-lt"/>
                <a:ea typeface="+mn-ea"/>
                <a:cs typeface="+mn-cs"/>
              </a:rPr>
              <a:t>, определяющий абстрактный метод </a:t>
            </a:r>
            <a:r>
              <a:rPr lang="ru-RU" dirty="0" err="1" smtClean="0"/>
              <a:t>Create</a:t>
            </a:r>
            <a:r>
              <a:rPr lang="ru-RU" dirty="0" smtClean="0"/>
              <a:t>()</a:t>
            </a:r>
            <a:r>
              <a:rPr lang="ru-RU" sz="1200" b="0" i="0" kern="1200" dirty="0" smtClean="0">
                <a:solidFill>
                  <a:schemeClr val="tx1"/>
                </a:solidFill>
                <a:effectLst/>
                <a:latin typeface="+mn-lt"/>
                <a:ea typeface="+mn-ea"/>
                <a:cs typeface="+mn-cs"/>
              </a:rPr>
              <a:t>. Этот метод реализуется в классах-наследниках </a:t>
            </a:r>
            <a:r>
              <a:rPr lang="ru-RU" sz="1200" b="0" i="0" kern="1200" dirty="0" err="1" smtClean="0">
                <a:solidFill>
                  <a:schemeClr val="tx1"/>
                </a:solidFill>
                <a:effectLst/>
                <a:latin typeface="+mn-lt"/>
                <a:ea typeface="+mn-ea"/>
                <a:cs typeface="+mn-cs"/>
              </a:rPr>
              <a:t>WoodDeveloper</a:t>
            </a:r>
            <a:r>
              <a:rPr lang="ru-RU" sz="1200" b="0" i="0" kern="1200" dirty="0" smtClean="0">
                <a:solidFill>
                  <a:schemeClr val="tx1"/>
                </a:solidFill>
                <a:effectLst/>
                <a:latin typeface="+mn-lt"/>
                <a:ea typeface="+mn-ea"/>
                <a:cs typeface="+mn-cs"/>
              </a:rPr>
              <a:t> и </a:t>
            </a:r>
            <a:r>
              <a:rPr lang="ru-RU" sz="1200" b="0" i="0" kern="1200" dirty="0" err="1" smtClean="0">
                <a:solidFill>
                  <a:schemeClr val="tx1"/>
                </a:solidFill>
                <a:effectLst/>
                <a:latin typeface="+mn-lt"/>
                <a:ea typeface="+mn-ea"/>
                <a:cs typeface="+mn-cs"/>
              </a:rPr>
              <a:t>PanelDeveloper</a:t>
            </a:r>
            <a:r>
              <a:rPr lang="ru-RU" sz="1200" b="0" i="0" kern="1200" dirty="0" smtClean="0">
                <a:solidFill>
                  <a:schemeClr val="tx1"/>
                </a:solidFill>
                <a:effectLst/>
                <a:latin typeface="+mn-lt"/>
                <a:ea typeface="+mn-ea"/>
                <a:cs typeface="+mn-cs"/>
              </a:rPr>
              <a:t>. И если в будущем нам потребуется построить дома какого-то другого типа, например, кирпичные, то мы можем с легкостью создать новый класс кирпичных домов, унаследованный от </a:t>
            </a:r>
            <a:r>
              <a:rPr lang="ru-RU" sz="1200" b="0" i="0" kern="1200" dirty="0" err="1" smtClean="0">
                <a:solidFill>
                  <a:schemeClr val="tx1"/>
                </a:solidFill>
                <a:effectLst/>
                <a:latin typeface="+mn-lt"/>
                <a:ea typeface="+mn-ea"/>
                <a:cs typeface="+mn-cs"/>
              </a:rPr>
              <a:t>House</a:t>
            </a:r>
            <a:r>
              <a:rPr lang="ru-RU" sz="1200" b="0" i="0" kern="1200" dirty="0" smtClean="0">
                <a:solidFill>
                  <a:schemeClr val="tx1"/>
                </a:solidFill>
                <a:effectLst/>
                <a:latin typeface="+mn-lt"/>
                <a:ea typeface="+mn-ea"/>
                <a:cs typeface="+mn-cs"/>
              </a:rPr>
              <a:t>, и определить класс соответствующего подрядчика. Таким образом, система получится легко расширяемой. Правда, недостатки паттерна тоже очевидны - для каждого нового продукта необходимо создавать свой класс создателя.</a:t>
            </a:r>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37</a:t>
            </a:fld>
            <a:endParaRPr lang="en-US"/>
          </a:p>
        </p:txBody>
      </p:sp>
    </p:spTree>
    <p:extLst>
      <p:ext uri="{BB962C8B-B14F-4D97-AF65-F5344CB8AC3E}">
        <p14:creationId xmlns:p14="http://schemas.microsoft.com/office/powerpoint/2010/main" val="337324094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38</a:t>
            </a:fld>
            <a:endParaRPr lang="en-US"/>
          </a:p>
        </p:txBody>
      </p:sp>
    </p:spTree>
    <p:extLst>
      <p:ext uri="{BB962C8B-B14F-4D97-AF65-F5344CB8AC3E}">
        <p14:creationId xmlns:p14="http://schemas.microsoft.com/office/powerpoint/2010/main" val="370372852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В классе определяется статическая переменная - ссылка на конкретный экземпляр данного объекта и приватный конструктор. В статическом методе </a:t>
            </a:r>
            <a:r>
              <a:rPr lang="ru-RU" sz="1200" b="0" i="0" kern="1200" dirty="0" err="1" smtClean="0">
                <a:solidFill>
                  <a:schemeClr val="tx1"/>
                </a:solidFill>
                <a:effectLst/>
                <a:latin typeface="+mn-lt"/>
                <a:ea typeface="+mn-ea"/>
                <a:cs typeface="+mn-cs"/>
              </a:rPr>
              <a:t>getInstance</a:t>
            </a:r>
            <a:r>
              <a:rPr lang="ru-RU" sz="1200" b="0" i="0" kern="1200" dirty="0" smtClean="0">
                <a:solidFill>
                  <a:schemeClr val="tx1"/>
                </a:solidFill>
                <a:effectLst/>
                <a:latin typeface="+mn-lt"/>
                <a:ea typeface="+mn-ea"/>
                <a:cs typeface="+mn-cs"/>
              </a:rPr>
              <a:t>() этот конструктор вызывается для создания объекта, если, конечно, объект отсутствует и равен </a:t>
            </a:r>
            <a:r>
              <a:rPr lang="ru-RU" sz="1200" b="0" i="0" kern="1200" dirty="0" err="1" smtClean="0">
                <a:solidFill>
                  <a:schemeClr val="tx1"/>
                </a:solidFill>
                <a:effectLst/>
                <a:latin typeface="+mn-lt"/>
                <a:ea typeface="+mn-ea"/>
                <a:cs typeface="+mn-cs"/>
              </a:rPr>
              <a:t>null</a:t>
            </a:r>
            <a:r>
              <a:rPr lang="ru-RU" sz="1200" b="0" i="0" kern="1200" dirty="0" smtClean="0">
                <a:solidFill>
                  <a:schemeClr val="tx1"/>
                </a:solidFill>
                <a:effectLst/>
                <a:latin typeface="+mn-lt"/>
                <a:ea typeface="+mn-ea"/>
                <a:cs typeface="+mn-cs"/>
              </a:rPr>
              <a:t>.</a:t>
            </a:r>
          </a:p>
          <a:p>
            <a:endParaRPr lang="en-US" sz="1200" b="0" i="0" kern="1200" dirty="0" smtClean="0">
              <a:solidFill>
                <a:schemeClr val="tx1"/>
              </a:solidFill>
              <a:effectLst/>
              <a:latin typeface="+mn-lt"/>
              <a:ea typeface="+mn-ea"/>
              <a:cs typeface="+mn-cs"/>
            </a:endParaRPr>
          </a:p>
          <a:p>
            <a:r>
              <a:rPr lang="ru-RU" sz="1200" b="0" i="0" kern="1200" dirty="0" smtClean="0">
                <a:solidFill>
                  <a:schemeClr val="tx1"/>
                </a:solidFill>
                <a:effectLst/>
                <a:latin typeface="+mn-lt"/>
                <a:ea typeface="+mn-ea"/>
                <a:cs typeface="+mn-cs"/>
              </a:rPr>
              <a:t>Для применения паттерна Одиночка создадим небольшую программу. Например, на каждом компьютере можно одномоментно запустить только одну операционную систему. В этом плане операционная система будет реализоваться через паттерн </a:t>
            </a:r>
            <a:r>
              <a:rPr lang="ru-RU" sz="1200" b="0" i="0" kern="1200" dirty="0" err="1" smtClean="0">
                <a:solidFill>
                  <a:schemeClr val="tx1"/>
                </a:solidFill>
                <a:effectLst/>
                <a:latin typeface="+mn-lt"/>
                <a:ea typeface="+mn-ea"/>
                <a:cs typeface="+mn-cs"/>
              </a:rPr>
              <a:t>синглтон</a:t>
            </a:r>
            <a:r>
              <a:rPr lang="ru-RU" sz="1200" b="0" i="0" kern="1200" dirty="0" smtClean="0">
                <a:solidFill>
                  <a:schemeClr val="tx1"/>
                </a:solidFill>
                <a:effectLst/>
                <a:latin typeface="+mn-lt"/>
                <a:ea typeface="+mn-ea"/>
                <a:cs typeface="+mn-cs"/>
              </a:rPr>
              <a:t>:</a:t>
            </a:r>
          </a:p>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39</a:t>
            </a:fld>
            <a:endParaRPr lang="en-US"/>
          </a:p>
        </p:txBody>
      </p:sp>
    </p:spTree>
    <p:extLst>
      <p:ext uri="{BB962C8B-B14F-4D97-AF65-F5344CB8AC3E}">
        <p14:creationId xmlns:p14="http://schemas.microsoft.com/office/powerpoint/2010/main" val="37901344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a:t>
            </a:fld>
            <a:endParaRPr lang="en-US"/>
          </a:p>
        </p:txBody>
      </p:sp>
    </p:spTree>
    <p:extLst>
      <p:ext uri="{BB962C8B-B14F-4D97-AF65-F5344CB8AC3E}">
        <p14:creationId xmlns:p14="http://schemas.microsoft.com/office/powerpoint/2010/main" val="107756217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40</a:t>
            </a:fld>
            <a:endParaRPr lang="en-US"/>
          </a:p>
        </p:txBody>
      </p:sp>
    </p:spTree>
    <p:extLst>
      <p:ext uri="{BB962C8B-B14F-4D97-AF65-F5344CB8AC3E}">
        <p14:creationId xmlns:p14="http://schemas.microsoft.com/office/powerpoint/2010/main" val="336405469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41</a:t>
            </a:fld>
            <a:endParaRPr lang="en-US"/>
          </a:p>
        </p:txBody>
      </p:sp>
    </p:spTree>
    <p:extLst>
      <p:ext uri="{BB962C8B-B14F-4D97-AF65-F5344CB8AC3E}">
        <p14:creationId xmlns:p14="http://schemas.microsoft.com/office/powerpoint/2010/main" val="195506859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42</a:t>
            </a:fld>
            <a:endParaRPr lang="en-US"/>
          </a:p>
        </p:txBody>
      </p:sp>
    </p:spTree>
    <p:extLst>
      <p:ext uri="{BB962C8B-B14F-4D97-AF65-F5344CB8AC3E}">
        <p14:creationId xmlns:p14="http://schemas.microsoft.com/office/powerpoint/2010/main" val="330310431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43</a:t>
            </a:fld>
            <a:endParaRPr lang="en-US"/>
          </a:p>
        </p:txBody>
      </p:sp>
    </p:spTree>
    <p:extLst>
      <p:ext uri="{BB962C8B-B14F-4D97-AF65-F5344CB8AC3E}">
        <p14:creationId xmlns:p14="http://schemas.microsoft.com/office/powerpoint/2010/main" val="100794972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44</a:t>
            </a:fld>
            <a:endParaRPr lang="en-US"/>
          </a:p>
        </p:txBody>
      </p:sp>
    </p:spTree>
    <p:extLst>
      <p:ext uri="{BB962C8B-B14F-4D97-AF65-F5344CB8AC3E}">
        <p14:creationId xmlns:p14="http://schemas.microsoft.com/office/powerpoint/2010/main" val="80715196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45</a:t>
            </a:fld>
            <a:endParaRPr lang="en-US"/>
          </a:p>
        </p:txBody>
      </p:sp>
    </p:spTree>
    <p:extLst>
      <p:ext uri="{BB962C8B-B14F-4D97-AF65-F5344CB8AC3E}">
        <p14:creationId xmlns:p14="http://schemas.microsoft.com/office/powerpoint/2010/main" val="418106042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46</a:t>
            </a:fld>
            <a:endParaRPr lang="en-US"/>
          </a:p>
        </p:txBody>
      </p:sp>
    </p:spTree>
    <p:extLst>
      <p:ext uri="{BB962C8B-B14F-4D97-AF65-F5344CB8AC3E}">
        <p14:creationId xmlns:p14="http://schemas.microsoft.com/office/powerpoint/2010/main" val="337733259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47</a:t>
            </a:fld>
            <a:endParaRPr lang="en-US"/>
          </a:p>
        </p:txBody>
      </p:sp>
    </p:spTree>
    <p:extLst>
      <p:ext uri="{BB962C8B-B14F-4D97-AF65-F5344CB8AC3E}">
        <p14:creationId xmlns:p14="http://schemas.microsoft.com/office/powerpoint/2010/main" val="149437081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Рассмотрим пример. Допустим, у нас есть пиццерия, которая готовит различные типы пицц с различными добавками. Есть итальянская, болгарская пиццы. К ним могут добавляться помидоры, сыр и т.д. И в зависимости от типа пицц и комбинаций добавок пицца может иметь разную стоимость. Теперь посмотрим, как это изобразить в программе на C#:</a:t>
            </a:r>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48</a:t>
            </a:fld>
            <a:endParaRPr lang="en-US"/>
          </a:p>
        </p:txBody>
      </p:sp>
    </p:spTree>
    <p:extLst>
      <p:ext uri="{BB962C8B-B14F-4D97-AF65-F5344CB8AC3E}">
        <p14:creationId xmlns:p14="http://schemas.microsoft.com/office/powerpoint/2010/main" val="170825692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49</a:t>
            </a:fld>
            <a:endParaRPr lang="en-US"/>
          </a:p>
        </p:txBody>
      </p:sp>
    </p:spTree>
    <p:extLst>
      <p:ext uri="{BB962C8B-B14F-4D97-AF65-F5344CB8AC3E}">
        <p14:creationId xmlns:p14="http://schemas.microsoft.com/office/powerpoint/2010/main" val="18343330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5</a:t>
            </a:fld>
            <a:endParaRPr lang="en-US"/>
          </a:p>
        </p:txBody>
      </p:sp>
    </p:spTree>
    <p:extLst>
      <p:ext uri="{BB962C8B-B14F-4D97-AF65-F5344CB8AC3E}">
        <p14:creationId xmlns:p14="http://schemas.microsoft.com/office/powerpoint/2010/main" val="151009286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pPr algn="just"/>
            <a:r>
              <a:rPr lang="ru-RU" sz="1200" dirty="0" smtClean="0">
                <a:latin typeface="Bookman Old Style" panose="02050604050505020204" pitchFamily="18" charset="0"/>
              </a:rPr>
              <a:t>В качестве компонента здесь выступает абстрактный класс </a:t>
            </a:r>
            <a:r>
              <a:rPr lang="ru-RU" sz="1200" dirty="0" err="1" smtClean="0">
                <a:latin typeface="Bookman Old Style" panose="02050604050505020204" pitchFamily="18" charset="0"/>
              </a:rPr>
              <a:t>Pizza</a:t>
            </a:r>
            <a:r>
              <a:rPr lang="ru-RU" sz="1200" dirty="0" smtClean="0">
                <a:latin typeface="Bookman Old Style" panose="02050604050505020204" pitchFamily="18" charset="0"/>
              </a:rPr>
              <a:t>, который определяет базовую функциональность в виде свойства </a:t>
            </a:r>
            <a:r>
              <a:rPr lang="ru-RU" sz="1200" dirty="0" err="1" smtClean="0">
                <a:latin typeface="Bookman Old Style" panose="02050604050505020204" pitchFamily="18" charset="0"/>
              </a:rPr>
              <a:t>Name</a:t>
            </a:r>
            <a:r>
              <a:rPr lang="ru-RU" sz="1200" dirty="0" smtClean="0">
                <a:latin typeface="Bookman Old Style" panose="02050604050505020204" pitchFamily="18" charset="0"/>
              </a:rPr>
              <a:t> и метода </a:t>
            </a:r>
            <a:r>
              <a:rPr lang="ru-RU" sz="1200" dirty="0" err="1" smtClean="0">
                <a:latin typeface="Bookman Old Style" panose="02050604050505020204" pitchFamily="18" charset="0"/>
              </a:rPr>
              <a:t>GetCost</a:t>
            </a:r>
            <a:r>
              <a:rPr lang="ru-RU" sz="1200" dirty="0" smtClean="0">
                <a:latin typeface="Bookman Old Style" panose="02050604050505020204" pitchFamily="18" charset="0"/>
              </a:rPr>
              <a:t>(). Эта функциональность реализуется двумя подклассами </a:t>
            </a:r>
            <a:r>
              <a:rPr lang="ru-RU" sz="1200" dirty="0" err="1" smtClean="0">
                <a:latin typeface="Bookman Old Style" panose="02050604050505020204" pitchFamily="18" charset="0"/>
              </a:rPr>
              <a:t>ItalianPizza</a:t>
            </a:r>
            <a:r>
              <a:rPr lang="ru-RU" sz="1200" dirty="0" smtClean="0">
                <a:latin typeface="Bookman Old Style" panose="02050604050505020204" pitchFamily="18" charset="0"/>
              </a:rPr>
              <a:t> и </a:t>
            </a:r>
            <a:r>
              <a:rPr lang="ru-RU" sz="1200" dirty="0" err="1" smtClean="0">
                <a:latin typeface="Bookman Old Style" panose="02050604050505020204" pitchFamily="18" charset="0"/>
              </a:rPr>
              <a:t>BulgerianPizza</a:t>
            </a:r>
            <a:r>
              <a:rPr lang="ru-RU" sz="1200" dirty="0" smtClean="0">
                <a:latin typeface="Bookman Old Style" panose="02050604050505020204" pitchFamily="18" charset="0"/>
              </a:rPr>
              <a:t>, в которых жестко закодированы название пиццы и ее цена.</a:t>
            </a:r>
          </a:p>
          <a:p>
            <a:pPr algn="just"/>
            <a:endParaRPr lang="ru-RU" sz="1200" dirty="0" smtClean="0">
              <a:latin typeface="Bookman Old Style" panose="02050604050505020204" pitchFamily="18" charset="0"/>
            </a:endParaRPr>
          </a:p>
          <a:p>
            <a:pPr algn="just"/>
            <a:r>
              <a:rPr lang="ru-RU" sz="1200" dirty="0" smtClean="0">
                <a:latin typeface="Bookman Old Style" panose="02050604050505020204" pitchFamily="18" charset="0"/>
              </a:rPr>
              <a:t>Декоратором является абстрактный класс </a:t>
            </a:r>
            <a:r>
              <a:rPr lang="ru-RU" sz="1200" dirty="0" err="1" smtClean="0">
                <a:latin typeface="Bookman Old Style" panose="02050604050505020204" pitchFamily="18" charset="0"/>
              </a:rPr>
              <a:t>PizzaDecorator</a:t>
            </a:r>
            <a:r>
              <a:rPr lang="ru-RU" sz="1200" dirty="0" smtClean="0">
                <a:latin typeface="Bookman Old Style" panose="02050604050505020204" pitchFamily="18" charset="0"/>
              </a:rPr>
              <a:t>, который унаследован от класса </a:t>
            </a:r>
            <a:r>
              <a:rPr lang="ru-RU" sz="1200" dirty="0" err="1" smtClean="0">
                <a:latin typeface="Bookman Old Style" panose="02050604050505020204" pitchFamily="18" charset="0"/>
              </a:rPr>
              <a:t>Pizza</a:t>
            </a:r>
            <a:r>
              <a:rPr lang="ru-RU" sz="1200" dirty="0" smtClean="0">
                <a:latin typeface="Bookman Old Style" panose="02050604050505020204" pitchFamily="18" charset="0"/>
              </a:rPr>
              <a:t> и содержит ссылку на декорируемый объект </a:t>
            </a:r>
            <a:r>
              <a:rPr lang="ru-RU" sz="1200" dirty="0" err="1" smtClean="0">
                <a:latin typeface="Bookman Old Style" panose="02050604050505020204" pitchFamily="18" charset="0"/>
              </a:rPr>
              <a:t>Pizza</a:t>
            </a:r>
            <a:r>
              <a:rPr lang="ru-RU" sz="1200" dirty="0" smtClean="0">
                <a:latin typeface="Bookman Old Style" panose="02050604050505020204" pitchFamily="18" charset="0"/>
              </a:rPr>
              <a:t>. В отличие от формальной схемы здесь установка декорируемого объекта происходит не в методе </a:t>
            </a:r>
            <a:r>
              <a:rPr lang="ru-RU" sz="1200" dirty="0" err="1" smtClean="0">
                <a:latin typeface="Bookman Old Style" panose="02050604050505020204" pitchFamily="18" charset="0"/>
              </a:rPr>
              <a:t>SetComponent</a:t>
            </a:r>
            <a:r>
              <a:rPr lang="ru-RU" sz="1200" dirty="0" smtClean="0">
                <a:latin typeface="Bookman Old Style" panose="02050604050505020204" pitchFamily="18" charset="0"/>
              </a:rPr>
              <a:t>, а в конструкторе.</a:t>
            </a:r>
          </a:p>
          <a:p>
            <a:pPr algn="just"/>
            <a:endParaRPr lang="ru-RU" sz="1200" dirty="0" smtClean="0">
              <a:latin typeface="Bookman Old Style" panose="02050604050505020204" pitchFamily="18" charset="0"/>
            </a:endParaRPr>
          </a:p>
          <a:p>
            <a:pPr algn="just"/>
            <a:r>
              <a:rPr lang="ru-RU" sz="1200" dirty="0" smtClean="0">
                <a:latin typeface="Bookman Old Style" panose="02050604050505020204" pitchFamily="18" charset="0"/>
              </a:rPr>
              <a:t>Отдельные функциональности - добавление томатов и сыры к пиццам реализованы через классы </a:t>
            </a:r>
            <a:r>
              <a:rPr lang="ru-RU" sz="1200" dirty="0" err="1" smtClean="0">
                <a:latin typeface="Bookman Old Style" panose="02050604050505020204" pitchFamily="18" charset="0"/>
              </a:rPr>
              <a:t>TomatoPizza</a:t>
            </a:r>
            <a:r>
              <a:rPr lang="ru-RU" sz="1200" dirty="0" smtClean="0">
                <a:latin typeface="Bookman Old Style" panose="02050604050505020204" pitchFamily="18" charset="0"/>
              </a:rPr>
              <a:t> и </a:t>
            </a:r>
            <a:r>
              <a:rPr lang="ru-RU" sz="1200" dirty="0" err="1" smtClean="0">
                <a:latin typeface="Bookman Old Style" panose="02050604050505020204" pitchFamily="18" charset="0"/>
              </a:rPr>
              <a:t>CheesePizza</a:t>
            </a:r>
            <a:r>
              <a:rPr lang="ru-RU" sz="1200" dirty="0" smtClean="0">
                <a:latin typeface="Bookman Old Style" panose="02050604050505020204" pitchFamily="18" charset="0"/>
              </a:rPr>
              <a:t>, которые обертывают объект </a:t>
            </a:r>
            <a:r>
              <a:rPr lang="ru-RU" sz="1200" dirty="0" err="1" smtClean="0">
                <a:latin typeface="Bookman Old Style" panose="02050604050505020204" pitchFamily="18" charset="0"/>
              </a:rPr>
              <a:t>Pizza</a:t>
            </a:r>
            <a:r>
              <a:rPr lang="ru-RU" sz="1200" dirty="0" smtClean="0">
                <a:latin typeface="Bookman Old Style" panose="02050604050505020204" pitchFamily="18" charset="0"/>
              </a:rPr>
              <a:t> и добавляют к его имени название добавки, а к цене - стоимость добавки, то есть переопределяя метод </a:t>
            </a:r>
            <a:r>
              <a:rPr lang="ru-RU" sz="1200" dirty="0" err="1" smtClean="0">
                <a:latin typeface="Bookman Old Style" panose="02050604050505020204" pitchFamily="18" charset="0"/>
              </a:rPr>
              <a:t>GetCost</a:t>
            </a:r>
            <a:r>
              <a:rPr lang="ru-RU" sz="1200" dirty="0" smtClean="0">
                <a:latin typeface="Bookman Old Style" panose="02050604050505020204" pitchFamily="18" charset="0"/>
              </a:rPr>
              <a:t> и изменяя значение свойства </a:t>
            </a:r>
            <a:r>
              <a:rPr lang="ru-RU" sz="1200" dirty="0" err="1" smtClean="0">
                <a:latin typeface="Bookman Old Style" panose="02050604050505020204" pitchFamily="18" charset="0"/>
              </a:rPr>
              <a:t>Name</a:t>
            </a:r>
            <a:r>
              <a:rPr lang="ru-RU" sz="1200" dirty="0" smtClean="0">
                <a:latin typeface="Bookman Old Style" panose="02050604050505020204" pitchFamily="18" charset="0"/>
              </a:rPr>
              <a:t>.</a:t>
            </a:r>
            <a:endParaRPr lang="en-US" sz="1200" b="0" dirty="0" smtClean="0">
              <a:effectLst/>
              <a:latin typeface="Bookman Old Style" panose="02050604050505020204" pitchFamily="18" charset="0"/>
            </a:endParaRPr>
          </a:p>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50</a:t>
            </a:fld>
            <a:endParaRPr lang="en-US"/>
          </a:p>
        </p:txBody>
      </p:sp>
    </p:spTree>
    <p:extLst>
      <p:ext uri="{BB962C8B-B14F-4D97-AF65-F5344CB8AC3E}">
        <p14:creationId xmlns:p14="http://schemas.microsoft.com/office/powerpoint/2010/main" val="68307633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51</a:t>
            </a:fld>
            <a:endParaRPr lang="en-US"/>
          </a:p>
        </p:txBody>
      </p:sp>
    </p:spTree>
    <p:extLst>
      <p:ext uri="{BB962C8B-B14F-4D97-AF65-F5344CB8AC3E}">
        <p14:creationId xmlns:p14="http://schemas.microsoft.com/office/powerpoint/2010/main" val="550542523"/>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52</a:t>
            </a:fld>
            <a:endParaRPr lang="en-US"/>
          </a:p>
        </p:txBody>
      </p:sp>
    </p:spTree>
    <p:extLst>
      <p:ext uri="{BB962C8B-B14F-4D97-AF65-F5344CB8AC3E}">
        <p14:creationId xmlns:p14="http://schemas.microsoft.com/office/powerpoint/2010/main" val="39581101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6</a:t>
            </a:fld>
            <a:endParaRPr lang="en-US"/>
          </a:p>
        </p:txBody>
      </p:sp>
    </p:spTree>
    <p:extLst>
      <p:ext uri="{BB962C8B-B14F-4D97-AF65-F5344CB8AC3E}">
        <p14:creationId xmlns:p14="http://schemas.microsoft.com/office/powerpoint/2010/main" val="16429325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7</a:t>
            </a:fld>
            <a:endParaRPr lang="en-US"/>
          </a:p>
        </p:txBody>
      </p:sp>
    </p:spTree>
    <p:extLst>
      <p:ext uri="{BB962C8B-B14F-4D97-AF65-F5344CB8AC3E}">
        <p14:creationId xmlns:p14="http://schemas.microsoft.com/office/powerpoint/2010/main" val="36375774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8</a:t>
            </a:fld>
            <a:endParaRPr lang="en-US"/>
          </a:p>
        </p:txBody>
      </p:sp>
    </p:spTree>
    <p:extLst>
      <p:ext uri="{BB962C8B-B14F-4D97-AF65-F5344CB8AC3E}">
        <p14:creationId xmlns:p14="http://schemas.microsoft.com/office/powerpoint/2010/main" val="29781865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9</a:t>
            </a:fld>
            <a:endParaRPr lang="en-US"/>
          </a:p>
        </p:txBody>
      </p:sp>
    </p:spTree>
    <p:extLst>
      <p:ext uri="{BB962C8B-B14F-4D97-AF65-F5344CB8AC3E}">
        <p14:creationId xmlns:p14="http://schemas.microsoft.com/office/powerpoint/2010/main" val="38533865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ru-RU"/>
              <a:t>Образец заголовка</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dirty="0"/>
          </a:p>
        </p:txBody>
      </p:sp>
      <p:sp>
        <p:nvSpPr>
          <p:cNvPr id="9" name="Номер слайда 3">
            <a:extLst>
              <a:ext uri="{FF2B5EF4-FFF2-40B4-BE49-F238E27FC236}">
                <a16:creationId xmlns:a16="http://schemas.microsoft.com/office/drawing/2014/main" xmlns="" id="{3DF48714-7FE4-4364-BF9D-28B9C9E2979D}"/>
              </a:ext>
            </a:extLst>
          </p:cNvPr>
          <p:cNvSpPr>
            <a:spLocks noGrp="1"/>
          </p:cNvSpPr>
          <p:nvPr>
            <p:ph type="sldNum" sz="quarter" idx="12"/>
          </p:nvPr>
        </p:nvSpPr>
        <p:spPr>
          <a:xfrm>
            <a:off x="11277600" y="6376266"/>
            <a:ext cx="914400" cy="481735"/>
          </a:xfrm>
          <a:prstGeom prst="rect">
            <a:avLst/>
          </a:prstGeom>
        </p:spPr>
        <p:txBody>
          <a:bodyPr/>
          <a:lstStyle/>
          <a:p>
            <a:fld id="{3EC42A18-3AB2-40E5-884A-7E072263AE64}" type="slidenum">
              <a:rPr lang="en-US" b="1" smtClean="0">
                <a:solidFill>
                  <a:srgbClr val="292929"/>
                </a:solidFill>
                <a:latin typeface="Bookman Old Style" panose="02050604050505020204" pitchFamily="18" charset="0"/>
              </a:rPr>
              <a:pPr/>
              <a:t>‹#›</a:t>
            </a:fld>
            <a:r>
              <a:rPr lang="en-US" sz="1400" b="1" dirty="0" smtClean="0">
                <a:solidFill>
                  <a:srgbClr val="5A5A5A"/>
                </a:solidFill>
                <a:latin typeface="Bookman Old Style" panose="02050604050505020204" pitchFamily="18" charset="0"/>
              </a:rPr>
              <a:t>/</a:t>
            </a:r>
            <a:r>
              <a:rPr lang="ru-RU" sz="1400" b="1" dirty="0" smtClean="0">
                <a:solidFill>
                  <a:srgbClr val="5A5A5A"/>
                </a:solidFill>
                <a:latin typeface="Bookman Old Style" panose="02050604050505020204" pitchFamily="18" charset="0"/>
              </a:rPr>
              <a:t>2</a:t>
            </a:r>
            <a:r>
              <a:rPr lang="en-US" sz="1400" b="1" dirty="0" smtClean="0">
                <a:solidFill>
                  <a:srgbClr val="5A5A5A"/>
                </a:solidFill>
                <a:latin typeface="Bookman Old Style" panose="02050604050505020204" pitchFamily="18" charset="0"/>
              </a:rPr>
              <a:t>0</a:t>
            </a:r>
            <a:endParaRPr lang="en-US" sz="1400" b="1" dirty="0">
              <a:solidFill>
                <a:srgbClr val="5A5A5A"/>
              </a:solidFill>
              <a:latin typeface="Bookman Old Style" panose="02050604050505020204" pitchFamily="18" charset="0"/>
            </a:endParaRPr>
          </a:p>
        </p:txBody>
      </p:sp>
    </p:spTree>
    <p:extLst>
      <p:ext uri="{BB962C8B-B14F-4D97-AF65-F5344CB8AC3E}">
        <p14:creationId xmlns:p14="http://schemas.microsoft.com/office/powerpoint/2010/main" val="6477364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Пользовательский макет">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5897"/>
            <a:ext cx="12192000" cy="949324"/>
          </a:xfrm>
        </p:spPr>
        <p:txBody>
          <a:bodyPr/>
          <a:lstStyle>
            <a:lvl1pPr algn="ctr">
              <a:defRPr sz="2700" b="1">
                <a:latin typeface="Times New Roman" panose="02020603050405020304" pitchFamily="18" charset="0"/>
                <a:cs typeface="Times New Roman" panose="02020603050405020304" pitchFamily="18" charset="0"/>
              </a:defRPr>
            </a:lvl1pPr>
          </a:lstStyle>
          <a:p>
            <a:r>
              <a:rPr lang="ru-RU" dirty="0"/>
              <a:t>Образец заголовка</a:t>
            </a:r>
          </a:p>
        </p:txBody>
      </p:sp>
      <p:sp>
        <p:nvSpPr>
          <p:cNvPr id="7" name="Номер слайда 3">
            <a:extLst>
              <a:ext uri="{FF2B5EF4-FFF2-40B4-BE49-F238E27FC236}">
                <a16:creationId xmlns:a16="http://schemas.microsoft.com/office/drawing/2014/main" xmlns="" id="{3DF48714-7FE4-4364-BF9D-28B9C9E2979D}"/>
              </a:ext>
            </a:extLst>
          </p:cNvPr>
          <p:cNvSpPr>
            <a:spLocks noGrp="1"/>
          </p:cNvSpPr>
          <p:nvPr>
            <p:ph type="sldNum" sz="quarter" idx="12"/>
          </p:nvPr>
        </p:nvSpPr>
        <p:spPr>
          <a:xfrm>
            <a:off x="11277600" y="6376266"/>
            <a:ext cx="914400" cy="481735"/>
          </a:xfrm>
          <a:prstGeom prst="rect">
            <a:avLst/>
          </a:prstGeom>
        </p:spPr>
        <p:txBody>
          <a:bodyPr/>
          <a:lstStyle/>
          <a:p>
            <a:fld id="{3EC42A18-3AB2-40E5-884A-7E072263AE64}" type="slidenum">
              <a:rPr lang="en-US" b="1" smtClean="0">
                <a:solidFill>
                  <a:srgbClr val="292929"/>
                </a:solidFill>
                <a:latin typeface="Bookman Old Style" panose="02050604050505020204" pitchFamily="18" charset="0"/>
              </a:rPr>
              <a:pPr/>
              <a:t>‹#›</a:t>
            </a:fld>
            <a:r>
              <a:rPr lang="en-US" sz="1400" b="1" dirty="0" smtClean="0">
                <a:solidFill>
                  <a:srgbClr val="5A5A5A"/>
                </a:solidFill>
                <a:latin typeface="Bookman Old Style" panose="02050604050505020204" pitchFamily="18" charset="0"/>
              </a:rPr>
              <a:t>/</a:t>
            </a:r>
            <a:r>
              <a:rPr lang="ru-RU" sz="1400" b="1" dirty="0" smtClean="0">
                <a:solidFill>
                  <a:srgbClr val="5A5A5A"/>
                </a:solidFill>
                <a:latin typeface="Bookman Old Style" panose="02050604050505020204" pitchFamily="18" charset="0"/>
              </a:rPr>
              <a:t>2</a:t>
            </a:r>
            <a:r>
              <a:rPr lang="en-US" sz="1400" b="1" dirty="0" smtClean="0">
                <a:solidFill>
                  <a:srgbClr val="5A5A5A"/>
                </a:solidFill>
                <a:latin typeface="Bookman Old Style" panose="02050604050505020204" pitchFamily="18" charset="0"/>
              </a:rPr>
              <a:t>0</a:t>
            </a:r>
            <a:endParaRPr lang="en-US" sz="1400" b="1" dirty="0">
              <a:solidFill>
                <a:srgbClr val="5A5A5A"/>
              </a:solidFill>
              <a:latin typeface="Bookman Old Style" panose="02050604050505020204" pitchFamily="18" charset="0"/>
            </a:endParaRPr>
          </a:p>
        </p:txBody>
      </p:sp>
    </p:spTree>
    <p:extLst>
      <p:ext uri="{BB962C8B-B14F-4D97-AF65-F5344CB8AC3E}">
        <p14:creationId xmlns:p14="http://schemas.microsoft.com/office/powerpoint/2010/main" val="356221473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dirty="0"/>
              <a:t>Образец заголовка</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dirty="0"/>
              <a:t>Образец текста</a:t>
            </a:r>
          </a:p>
          <a:p>
            <a:pPr lvl="1"/>
            <a:r>
              <a:rPr lang="ru-RU" dirty="0"/>
              <a:t>Второй уровень</a:t>
            </a:r>
          </a:p>
          <a:p>
            <a:pPr lvl="2"/>
            <a:r>
              <a:rPr lang="ru-RU" dirty="0"/>
              <a:t>Третий уровень</a:t>
            </a:r>
          </a:p>
          <a:p>
            <a:pPr lvl="3"/>
            <a:r>
              <a:rPr lang="ru-RU" dirty="0"/>
              <a:t>Четвертый уровень</a:t>
            </a:r>
          </a:p>
          <a:p>
            <a:pPr lvl="4"/>
            <a:r>
              <a:rPr lang="ru-RU" dirty="0"/>
              <a:t>Пятый уровень</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9" name="Номер слайда 3">
            <a:extLst>
              <a:ext uri="{FF2B5EF4-FFF2-40B4-BE49-F238E27FC236}">
                <a16:creationId xmlns:a16="http://schemas.microsoft.com/office/drawing/2014/main" xmlns="" id="{3DF48714-7FE4-4364-BF9D-28B9C9E2979D}"/>
              </a:ext>
            </a:extLst>
          </p:cNvPr>
          <p:cNvSpPr>
            <a:spLocks noGrp="1"/>
          </p:cNvSpPr>
          <p:nvPr>
            <p:ph type="sldNum" sz="quarter" idx="4"/>
          </p:nvPr>
        </p:nvSpPr>
        <p:spPr>
          <a:xfrm>
            <a:off x="11277600" y="6376266"/>
            <a:ext cx="914400" cy="481735"/>
          </a:xfrm>
          <a:prstGeom prst="rect">
            <a:avLst/>
          </a:prstGeom>
        </p:spPr>
        <p:txBody>
          <a:bodyPr/>
          <a:lstStyle/>
          <a:p>
            <a:fld id="{3EC42A18-3AB2-40E5-884A-7E072263AE64}" type="slidenum">
              <a:rPr lang="en-US" b="1" smtClean="0">
                <a:solidFill>
                  <a:srgbClr val="292929"/>
                </a:solidFill>
                <a:latin typeface="Bookman Old Style" panose="02050604050505020204" pitchFamily="18" charset="0"/>
              </a:rPr>
              <a:pPr/>
              <a:t>‹#›</a:t>
            </a:fld>
            <a:r>
              <a:rPr lang="en-US" sz="1400" b="1" dirty="0" smtClean="0">
                <a:solidFill>
                  <a:srgbClr val="5A5A5A"/>
                </a:solidFill>
                <a:latin typeface="Bookman Old Style" panose="02050604050505020204" pitchFamily="18" charset="0"/>
              </a:rPr>
              <a:t>/</a:t>
            </a:r>
            <a:r>
              <a:rPr lang="ru-RU" sz="1400" b="1" dirty="0" smtClean="0">
                <a:solidFill>
                  <a:srgbClr val="5A5A5A"/>
                </a:solidFill>
                <a:latin typeface="Bookman Old Style" panose="02050604050505020204" pitchFamily="18" charset="0"/>
              </a:rPr>
              <a:t>2</a:t>
            </a:r>
            <a:r>
              <a:rPr lang="en-US" sz="1400" b="1" dirty="0" smtClean="0">
                <a:solidFill>
                  <a:srgbClr val="5A5A5A"/>
                </a:solidFill>
                <a:latin typeface="Bookman Old Style" panose="02050604050505020204" pitchFamily="18" charset="0"/>
              </a:rPr>
              <a:t>0</a:t>
            </a:r>
            <a:endParaRPr lang="en-US" sz="1400" b="1" dirty="0">
              <a:solidFill>
                <a:srgbClr val="5A5A5A"/>
              </a:solidFill>
              <a:latin typeface="Bookman Old Style" panose="02050604050505020204" pitchFamily="18" charset="0"/>
            </a:endParaRPr>
          </a:p>
        </p:txBody>
      </p:sp>
    </p:spTree>
    <p:extLst>
      <p:ext uri="{BB962C8B-B14F-4D97-AF65-F5344CB8AC3E}">
        <p14:creationId xmlns:p14="http://schemas.microsoft.com/office/powerpoint/2010/main" val="720892996"/>
      </p:ext>
    </p:extLst>
  </p:cSld>
  <p:clrMap bg1="lt1" tx1="dk1" bg2="lt2" tx2="dk2" accent1="accent1" accent2="accent2" accent3="accent3" accent4="accent4" accent5="accent5" accent6="accent6" hlink="hlink" folHlink="folHlink"/>
  <p:sldLayoutIdLst>
    <p:sldLayoutId id="2147483675" r:id="rId1"/>
    <p:sldLayoutId id="2147483686" r:id="rId2"/>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ru.wikipedia.org/wiki/KISS_(%D0%BF%D1%80%D0%B8%D0%BD%D1%86%D0%B8%D0%BF)"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hyperlink" Target="https://ru.wikipedia.org/wiki/Don%E2%80%99t_repeat_yourself" TargetMode="Externa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ru.wikipedia.org/wiki/YAGNI"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hyperlink" Target="https://en.wikipedia.org/wiki/Big_design_up_front" TargetMode="Externa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hyperlink" Target="https://metanit.com/sharp/patterns/1.1.php" TargetMode="External"/><Relationship Id="rId2" Type="http://schemas.openxmlformats.org/officeDocument/2006/relationships/hyperlink" Target="https://habr.com/ru/companies/productivity_inside/articles/505430/"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en.wikipedia.org/wiki/Law_of_Demeter"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hyperlink" Target="https://alanzeichick.com/2018/03/make-software-simple-possible-not-simpler.html" TargetMode="External"/><Relationship Id="rId5" Type="http://schemas.openxmlformats.org/officeDocument/2006/relationships/hyperlink" Target="https://ru.wikipedia.org/wiki/%D0%9F%D1%80%D0%B0%D0%B2%D0%B8%D0%BB%D0%BE_%D0%BD%D0%B0%D0%B8%D0%BC%D0%B5%D0%BD%D1%8C%D1%88%D0%B5%D0%B3%D0%BE_%D1%83%D0%B4%D0%B8%D0%B2%D0%BB%D0%B5%D0%BD%D0%B8%D1%8F" TargetMode="External"/><Relationship Id="rId4" Type="http://schemas.openxmlformats.org/officeDocument/2006/relationships/hyperlink" Target="https://ru.wikipedia.org/wiki/%D0%91%D1%80%D0%B8%D1%82%D0%B2%D0%B0_%D0%9E%D0%BA%D0%BA%D0%B0%D0%BC%D0%B0"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informatika-21.ru/princypKalashnikova.htm"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hyperlink" Target="https://devassert.wordpress.com/2016/01/24/chapter-3-measure-twice-cut-once-upstream-prerequisites/" TargetMode="External"/><Relationship Id="rId5" Type="http://schemas.openxmlformats.org/officeDocument/2006/relationships/hyperlink" Target="https://en.wikipedia.org/wiki/Command%E2%80%93query_separation" TargetMode="External"/><Relationship Id="rId4" Type="http://schemas.openxmlformats.org/officeDocument/2006/relationships/hyperlink" Target="https://metanit.com/sharp/patterns/7.1.php"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www.catb.org/~esr/writings/taoup/html/ch01s06.html"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extBox 10"/>
          <p:cNvSpPr txBox="1"/>
          <p:nvPr/>
        </p:nvSpPr>
        <p:spPr>
          <a:xfrm>
            <a:off x="0" y="801560"/>
            <a:ext cx="12192000" cy="1569658"/>
          </a:xfrm>
          <a:prstGeom prst="rect">
            <a:avLst/>
          </a:prstGeom>
          <a:noFill/>
        </p:spPr>
        <p:txBody>
          <a:bodyPr wrap="square" lIns="91438" tIns="45719" rIns="91438" bIns="45719" rtlCol="0">
            <a:spAutoFit/>
          </a:bodyPr>
          <a:lstStyle/>
          <a:p>
            <a:pPr indent="254000" algn="ctr">
              <a:spcBef>
                <a:spcPct val="20000"/>
              </a:spcBef>
            </a:pPr>
            <a:r>
              <a:rPr lang="ru-RU" sz="4800" b="1" dirty="0" smtClean="0">
                <a:solidFill>
                  <a:schemeClr val="accent1">
                    <a:lumMod val="50000"/>
                  </a:schemeClr>
                </a:solidFill>
                <a:latin typeface="Bookman Old Style" pitchFamily="18" charset="0"/>
              </a:rPr>
              <a:t>Объектно-ориентированное программирование</a:t>
            </a:r>
            <a:endParaRPr lang="ru-RU" altLang="ru-RU" sz="4800" b="1" dirty="0">
              <a:solidFill>
                <a:schemeClr val="accent1">
                  <a:lumMod val="50000"/>
                </a:schemeClr>
              </a:solidFill>
              <a:latin typeface="Bookman Old Style" pitchFamily="18" charset="0"/>
            </a:endParaRPr>
          </a:p>
        </p:txBody>
      </p:sp>
      <p:sp>
        <p:nvSpPr>
          <p:cNvPr id="17" name="Заголовок 16">
            <a:extLst>
              <a:ext uri="{FF2B5EF4-FFF2-40B4-BE49-F238E27FC236}">
                <a16:creationId xmlns:a16="http://schemas.microsoft.com/office/drawing/2014/main" xmlns="" id="{D630362D-1F09-46B4-9DE4-AEA483AC82FD}"/>
              </a:ext>
            </a:extLst>
          </p:cNvPr>
          <p:cNvSpPr>
            <a:spLocks noGrp="1"/>
          </p:cNvSpPr>
          <p:nvPr>
            <p:ph type="ctrTitle"/>
          </p:nvPr>
        </p:nvSpPr>
        <p:spPr>
          <a:xfrm>
            <a:off x="877031" y="2510118"/>
            <a:ext cx="10670534" cy="1344242"/>
          </a:xfrm>
        </p:spPr>
        <p:txBody>
          <a:bodyPr>
            <a:noAutofit/>
          </a:bodyPr>
          <a:lstStyle/>
          <a:p>
            <a:pPr algn="l"/>
            <a:r>
              <a:rPr lang="ru-RU" sz="2800" b="1" dirty="0" smtClean="0">
                <a:solidFill>
                  <a:schemeClr val="tx2">
                    <a:lumMod val="50000"/>
                  </a:schemeClr>
                </a:solidFill>
                <a:latin typeface="Bookman Old Style" panose="02050604050505020204" pitchFamily="18" charset="0"/>
                <a:cs typeface="Times New Roman" panose="02020603050405020304" pitchFamily="18" charset="0"/>
              </a:rPr>
              <a:t>4 семестр</a:t>
            </a:r>
            <a:br>
              <a:rPr lang="ru-RU" sz="2800" b="1" dirty="0" smtClean="0">
                <a:solidFill>
                  <a:schemeClr val="tx2">
                    <a:lumMod val="50000"/>
                  </a:schemeClr>
                </a:solidFill>
                <a:latin typeface="Bookman Old Style" panose="02050604050505020204" pitchFamily="18" charset="0"/>
                <a:cs typeface="Times New Roman" panose="02020603050405020304" pitchFamily="18" charset="0"/>
              </a:rPr>
            </a:br>
            <a:r>
              <a:rPr lang="ru-RU" sz="2800" b="1" smtClean="0">
                <a:solidFill>
                  <a:schemeClr val="tx2">
                    <a:lumMod val="50000"/>
                  </a:schemeClr>
                </a:solidFill>
                <a:latin typeface="Bookman Old Style" panose="02050604050505020204" pitchFamily="18" charset="0"/>
                <a:cs typeface="Times New Roman" panose="02020603050405020304" pitchFamily="18" charset="0"/>
              </a:rPr>
              <a:t>Лекция 2.</a:t>
            </a:r>
            <a:r>
              <a:rPr lang="en-US" sz="2800" b="1" dirty="0">
                <a:solidFill>
                  <a:schemeClr val="tx2">
                    <a:lumMod val="50000"/>
                  </a:schemeClr>
                </a:solidFill>
                <a:latin typeface="Bookman Old Style" panose="02050604050505020204" pitchFamily="18" charset="0"/>
                <a:cs typeface="Times New Roman" panose="02020603050405020304" pitchFamily="18" charset="0"/>
              </a:rPr>
              <a:t/>
            </a:r>
            <a:br>
              <a:rPr lang="en-US" sz="2800" b="1" dirty="0">
                <a:solidFill>
                  <a:schemeClr val="tx2">
                    <a:lumMod val="50000"/>
                  </a:schemeClr>
                </a:solidFill>
                <a:latin typeface="Bookman Old Style" panose="02050604050505020204" pitchFamily="18" charset="0"/>
                <a:cs typeface="Times New Roman" panose="02020603050405020304" pitchFamily="18" charset="0"/>
              </a:rPr>
            </a:br>
            <a:r>
              <a:rPr lang="ru-RU" sz="2800" b="1" dirty="0">
                <a:solidFill>
                  <a:schemeClr val="tx2">
                    <a:lumMod val="50000"/>
                  </a:schemeClr>
                </a:solidFill>
                <a:latin typeface="Bookman Old Style" panose="02050604050505020204" pitchFamily="18" charset="0"/>
                <a:cs typeface="Times New Roman" panose="02020603050405020304" pitchFamily="18" charset="0"/>
              </a:rPr>
              <a:t>Содержание лекции</a:t>
            </a:r>
            <a:r>
              <a:rPr lang="ru-RU" sz="2800" b="1" dirty="0" smtClean="0">
                <a:solidFill>
                  <a:schemeClr val="tx2">
                    <a:lumMod val="50000"/>
                  </a:schemeClr>
                </a:solidFill>
                <a:latin typeface="Bookman Old Style" panose="02050604050505020204" pitchFamily="18" charset="0"/>
                <a:cs typeface="Times New Roman" panose="02020603050405020304" pitchFamily="18" charset="0"/>
              </a:rPr>
              <a:t>:</a:t>
            </a:r>
            <a:endParaRPr lang="ru-RU" sz="2800" dirty="0">
              <a:latin typeface="Bookman Old Style" panose="02050604050505020204" pitchFamily="18" charset="0"/>
            </a:endParaRPr>
          </a:p>
        </p:txBody>
      </p:sp>
      <p:sp>
        <p:nvSpPr>
          <p:cNvPr id="10" name="Rectangle 28" descr="Светлый диагональный 2"/>
          <p:cNvSpPr>
            <a:spLocks noChangeArrowheads="1"/>
          </p:cNvSpPr>
          <p:nvPr/>
        </p:nvSpPr>
        <p:spPr bwMode="auto">
          <a:xfrm>
            <a:off x="0" y="6336807"/>
            <a:ext cx="12192000" cy="521193"/>
          </a:xfrm>
          <a:prstGeom prst="rect">
            <a:avLst/>
          </a:prstGeom>
          <a:pattFill prst="ltUpDiag">
            <a:fgClr>
              <a:schemeClr val="accent1">
                <a:lumMod val="40000"/>
                <a:lumOff val="60000"/>
              </a:schemeClr>
            </a:fgClr>
            <a:bgClr>
              <a:srgbClr val="FFFFFF"/>
            </a:bgClr>
          </a:pattFill>
          <a:ln w="19050" algn="ctr">
            <a:solidFill>
              <a:schemeClr val="accent5">
                <a:lumMod val="50000"/>
              </a:schemeClr>
            </a:solidFill>
            <a:miter lim="800000"/>
            <a:headEnd/>
            <a:tailEnd/>
          </a:ln>
          <a:effectLst/>
        </p:spPr>
        <p:txBody>
          <a:bodyPr vert="horz" wrap="square" lIns="18000" tIns="18000" rIns="18000" bIns="18000" numCol="1" anchor="ctr" anchorCtr="0" compatLnSpc="1">
            <a:prstTxWarp prst="textNoShape">
              <a:avLst/>
            </a:prstTxWarp>
          </a:bodyPr>
          <a:lstStyle/>
          <a:p>
            <a:pPr indent="723900" algn="just"/>
            <a:r>
              <a:rPr lang="ru-RU" sz="1800" b="1" dirty="0">
                <a:solidFill>
                  <a:srgbClr val="292929"/>
                </a:solidFill>
                <a:latin typeface="Bookman Old Style" pitchFamily="18" charset="0"/>
              </a:rPr>
              <a:t>Преподаватель курса: Клюкин Даниил Анатольевич, </a:t>
            </a:r>
            <a:r>
              <a:rPr lang="ru-RU" sz="1800" b="1" dirty="0" smtClean="0">
                <a:solidFill>
                  <a:srgbClr val="292929"/>
                </a:solidFill>
                <a:latin typeface="Bookman Old Style" pitchFamily="18" charset="0"/>
              </a:rPr>
              <a:t>ст. преподаватель </a:t>
            </a:r>
            <a:r>
              <a:rPr lang="ru-RU" sz="1800" b="1" dirty="0">
                <a:solidFill>
                  <a:srgbClr val="292929"/>
                </a:solidFill>
                <a:latin typeface="Bookman Old Style" pitchFamily="18" charset="0"/>
              </a:rPr>
              <a:t>каф. </a:t>
            </a:r>
            <a:r>
              <a:rPr lang="ru-RU" sz="1800" b="1" dirty="0" err="1">
                <a:solidFill>
                  <a:srgbClr val="292929"/>
                </a:solidFill>
                <a:latin typeface="Bookman Old Style" pitchFamily="18" charset="0"/>
              </a:rPr>
              <a:t>ПМиИТ</a:t>
            </a:r>
            <a:endParaRPr lang="ru-RU" sz="1800" b="1" dirty="0">
              <a:solidFill>
                <a:srgbClr val="292929"/>
              </a:solidFill>
              <a:latin typeface="Bookman Old Style" pitchFamily="18" charset="0"/>
            </a:endParaRPr>
          </a:p>
        </p:txBody>
      </p:sp>
      <p:sp>
        <p:nvSpPr>
          <p:cNvPr id="12" name="TextBox 11">
            <a:extLst>
              <a:ext uri="{FF2B5EF4-FFF2-40B4-BE49-F238E27FC236}">
                <a16:creationId xmlns:a16="http://schemas.microsoft.com/office/drawing/2014/main" xmlns="" id="{F7B00361-5492-4290-B470-295172C16526}"/>
              </a:ext>
            </a:extLst>
          </p:cNvPr>
          <p:cNvSpPr txBox="1"/>
          <p:nvPr/>
        </p:nvSpPr>
        <p:spPr>
          <a:xfrm>
            <a:off x="877031" y="3854360"/>
            <a:ext cx="11041341" cy="2246769"/>
          </a:xfrm>
          <a:prstGeom prst="rect">
            <a:avLst/>
          </a:prstGeom>
          <a:noFill/>
        </p:spPr>
        <p:txBody>
          <a:bodyPr wrap="square">
            <a:spAutoFit/>
          </a:bodyPr>
          <a:lstStyle/>
          <a:p>
            <a:pPr marL="285750" indent="-285750">
              <a:buFont typeface="Arial" panose="020B0604020202020204" pitchFamily="34" charset="0"/>
              <a:buChar char="•"/>
            </a:pPr>
            <a:r>
              <a:rPr lang="ru-RU" sz="2800" dirty="0">
                <a:solidFill>
                  <a:schemeClr val="tx2">
                    <a:lumMod val="50000"/>
                  </a:schemeClr>
                </a:solidFill>
                <a:latin typeface="Bookman Old Style" panose="02050604050505020204" pitchFamily="18" charset="0"/>
                <a:cs typeface="Times New Roman" panose="02020603050405020304" pitchFamily="18" charset="0"/>
              </a:rPr>
              <a:t>Принципы </a:t>
            </a:r>
            <a:r>
              <a:rPr lang="en-US" sz="2800" dirty="0">
                <a:solidFill>
                  <a:schemeClr val="tx2">
                    <a:lumMod val="50000"/>
                  </a:schemeClr>
                </a:solidFill>
                <a:latin typeface="Bookman Old Style" panose="02050604050505020204" pitchFamily="18" charset="0"/>
                <a:cs typeface="Times New Roman" panose="02020603050405020304" pitchFamily="18" charset="0"/>
              </a:rPr>
              <a:t>SOLID</a:t>
            </a:r>
            <a:endParaRPr lang="ru-RU" sz="2800" dirty="0">
              <a:solidFill>
                <a:schemeClr val="tx2">
                  <a:lumMod val="50000"/>
                </a:schemeClr>
              </a:solidFill>
              <a:latin typeface="Bookman Old Style" panose="02050604050505020204" pitchFamily="18" charset="0"/>
              <a:cs typeface="Times New Roman" panose="02020603050405020304" pitchFamily="18" charset="0"/>
            </a:endParaRPr>
          </a:p>
          <a:p>
            <a:pPr marL="285750" indent="-285750">
              <a:buFont typeface="Arial" panose="020B0604020202020204" pitchFamily="34" charset="0"/>
              <a:buChar char="•"/>
            </a:pPr>
            <a:r>
              <a:rPr lang="ru-RU" sz="2800" dirty="0" smtClean="0">
                <a:solidFill>
                  <a:schemeClr val="tx2">
                    <a:lumMod val="50000"/>
                  </a:schemeClr>
                </a:solidFill>
                <a:latin typeface="Bookman Old Style" panose="02050604050505020204" pitchFamily="18" charset="0"/>
                <a:cs typeface="Times New Roman" panose="02020603050405020304" pitchFamily="18" charset="0"/>
              </a:rPr>
              <a:t>Основы паттернов</a:t>
            </a:r>
          </a:p>
          <a:p>
            <a:pPr marL="285750" indent="-285750">
              <a:buFont typeface="Arial" panose="020B0604020202020204" pitchFamily="34" charset="0"/>
              <a:buChar char="•"/>
            </a:pPr>
            <a:r>
              <a:rPr lang="ru-RU" sz="2800" dirty="0" smtClean="0">
                <a:solidFill>
                  <a:schemeClr val="tx2">
                    <a:lumMod val="50000"/>
                  </a:schemeClr>
                </a:solidFill>
                <a:latin typeface="Bookman Old Style" panose="02050604050505020204" pitchFamily="18" charset="0"/>
                <a:cs typeface="Times New Roman" panose="02020603050405020304" pitchFamily="18" charset="0"/>
              </a:rPr>
              <a:t>Порождающие паттерны</a:t>
            </a:r>
          </a:p>
          <a:p>
            <a:pPr marL="285750" indent="-285750">
              <a:buFont typeface="Arial" panose="020B0604020202020204" pitchFamily="34" charset="0"/>
              <a:buChar char="•"/>
            </a:pPr>
            <a:r>
              <a:rPr lang="ru-RU" sz="2800" dirty="0" smtClean="0">
                <a:solidFill>
                  <a:schemeClr val="tx2">
                    <a:lumMod val="50000"/>
                  </a:schemeClr>
                </a:solidFill>
                <a:latin typeface="Bookman Old Style" panose="02050604050505020204" pitchFamily="18" charset="0"/>
                <a:cs typeface="Times New Roman" panose="02020603050405020304" pitchFamily="18" charset="0"/>
              </a:rPr>
              <a:t>Поведенческие паттерны</a:t>
            </a:r>
          </a:p>
          <a:p>
            <a:pPr marL="285750" indent="-285750">
              <a:buFont typeface="Arial" panose="020B0604020202020204" pitchFamily="34" charset="0"/>
              <a:buChar char="•"/>
            </a:pPr>
            <a:r>
              <a:rPr lang="ru-RU" sz="2800" dirty="0" smtClean="0">
                <a:solidFill>
                  <a:schemeClr val="tx2">
                    <a:lumMod val="50000"/>
                  </a:schemeClr>
                </a:solidFill>
                <a:latin typeface="Bookman Old Style" panose="02050604050505020204" pitchFamily="18" charset="0"/>
                <a:cs typeface="Times New Roman" panose="02020603050405020304" pitchFamily="18" charset="0"/>
              </a:rPr>
              <a:t>Структурные паттерны</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276446" y="0"/>
            <a:ext cx="11561135" cy="2308324"/>
          </a:xfrm>
          <a:prstGeom prst="rect">
            <a:avLst/>
          </a:prstGeom>
        </p:spPr>
        <p:txBody>
          <a:bodyPr wrap="square">
            <a:spAutoFit/>
          </a:bodyPr>
          <a:lstStyle/>
          <a:p>
            <a:pPr algn="just">
              <a:lnSpc>
                <a:spcPct val="150000"/>
              </a:lnSpc>
            </a:pPr>
            <a:r>
              <a:rPr lang="ru-RU" sz="2400" dirty="0" smtClean="0">
                <a:latin typeface="Bookman Old Style" panose="02050604050505020204" pitchFamily="18" charset="0"/>
              </a:rPr>
              <a:t>Принципы </a:t>
            </a:r>
            <a:r>
              <a:rPr lang="ru-RU" sz="2400" dirty="0">
                <a:latin typeface="Bookman Old Style" panose="02050604050505020204" pitchFamily="18" charset="0"/>
              </a:rPr>
              <a:t>SOLID - это не </a:t>
            </a:r>
            <a:r>
              <a:rPr lang="ru-RU" sz="2400" dirty="0" smtClean="0">
                <a:latin typeface="Bookman Old Style" panose="02050604050505020204" pitchFamily="18" charset="0"/>
              </a:rPr>
              <a:t>паттерны, </a:t>
            </a:r>
            <a:r>
              <a:rPr lang="ru-RU" sz="2400" dirty="0">
                <a:latin typeface="Bookman Old Style" panose="02050604050505020204" pitchFamily="18" charset="0"/>
              </a:rPr>
              <a:t>их нельзя назвать какими-то определенными догмами, которые надо обязательно применять при разработке, однако их использование позволит улучшить код программы, упростить возможные его изменения и поддержку</a:t>
            </a:r>
            <a:r>
              <a:rPr lang="ru-RU" sz="2400" dirty="0" smtClean="0">
                <a:latin typeface="Bookman Old Style" panose="02050604050505020204" pitchFamily="18" charset="0"/>
              </a:rPr>
              <a:t>.</a:t>
            </a:r>
          </a:p>
        </p:txBody>
      </p:sp>
    </p:spTree>
    <p:extLst>
      <p:ext uri="{BB962C8B-B14F-4D97-AF65-F5344CB8AC3E}">
        <p14:creationId xmlns:p14="http://schemas.microsoft.com/office/powerpoint/2010/main" val="395123053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8675" y="749780"/>
            <a:ext cx="9998766" cy="6108220"/>
          </a:xfrm>
          <a:prstGeom prst="rect">
            <a:avLst/>
          </a:prstGeom>
        </p:spPr>
      </p:pic>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340242" y="0"/>
            <a:ext cx="11483163" cy="1200329"/>
          </a:xfrm>
          <a:prstGeom prst="rect">
            <a:avLst/>
          </a:prstGeom>
        </p:spPr>
        <p:txBody>
          <a:bodyPr wrap="square">
            <a:spAutoFit/>
          </a:bodyPr>
          <a:lstStyle/>
          <a:p>
            <a:pPr algn="just">
              <a:lnSpc>
                <a:spcPct val="150000"/>
              </a:lnSpc>
            </a:pPr>
            <a:r>
              <a:rPr lang="ru-RU" sz="2400" b="1" dirty="0" err="1">
                <a:latin typeface="Bookman Old Style" panose="02050604050505020204" pitchFamily="18" charset="0"/>
              </a:rPr>
              <a:t>Single</a:t>
            </a:r>
            <a:r>
              <a:rPr lang="ru-RU" sz="2400" b="1" dirty="0">
                <a:latin typeface="Bookman Old Style" panose="02050604050505020204" pitchFamily="18" charset="0"/>
              </a:rPr>
              <a:t> </a:t>
            </a:r>
            <a:r>
              <a:rPr lang="ru-RU" sz="2400" b="1" dirty="0" err="1">
                <a:latin typeface="Bookman Old Style" panose="02050604050505020204" pitchFamily="18" charset="0"/>
              </a:rPr>
              <a:t>Responsibility</a:t>
            </a:r>
            <a:r>
              <a:rPr lang="ru-RU" sz="2400" b="1" dirty="0">
                <a:latin typeface="Bookman Old Style" panose="02050604050505020204" pitchFamily="18" charset="0"/>
              </a:rPr>
              <a:t> </a:t>
            </a:r>
            <a:r>
              <a:rPr lang="ru-RU" sz="2400" b="1" dirty="0" smtClean="0">
                <a:latin typeface="Bookman Old Style" panose="02050604050505020204" pitchFamily="18" charset="0"/>
              </a:rPr>
              <a:t>(</a:t>
            </a:r>
            <a:r>
              <a:rPr lang="ru-RU" sz="2400" b="1" dirty="0">
                <a:latin typeface="Bookman Old Style" panose="02050604050505020204" pitchFamily="18" charset="0"/>
              </a:rPr>
              <a:t>Принцип единственной обязанности</a:t>
            </a:r>
            <a:r>
              <a:rPr lang="ru-RU" sz="2400" b="1" dirty="0" smtClean="0">
                <a:latin typeface="Bookman Old Style" panose="02050604050505020204" pitchFamily="18" charset="0"/>
              </a:rPr>
              <a:t>)</a:t>
            </a:r>
            <a:endParaRPr lang="en-US" sz="2400" b="1" dirty="0" smtClean="0">
              <a:latin typeface="Bookman Old Style" panose="02050604050505020204" pitchFamily="18" charset="0"/>
            </a:endParaRPr>
          </a:p>
          <a:p>
            <a:pPr algn="just">
              <a:lnSpc>
                <a:spcPct val="150000"/>
              </a:lnSpc>
            </a:pPr>
            <a:r>
              <a:rPr lang="ru-RU" sz="2400" dirty="0">
                <a:latin typeface="Bookman Old Style" panose="02050604050505020204" pitchFamily="18" charset="0"/>
              </a:rPr>
              <a:t>Каждый класс должен отвечать только за одну операцию.</a:t>
            </a:r>
          </a:p>
        </p:txBody>
      </p:sp>
    </p:spTree>
    <p:extLst>
      <p:ext uri="{BB962C8B-B14F-4D97-AF65-F5344CB8AC3E}">
        <p14:creationId xmlns:p14="http://schemas.microsoft.com/office/powerpoint/2010/main" val="253747425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2399" y="930990"/>
            <a:ext cx="10127201" cy="5927010"/>
          </a:xfrm>
          <a:prstGeom prst="rect">
            <a:avLst/>
          </a:prstGeom>
        </p:spPr>
      </p:pic>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389860" y="0"/>
            <a:ext cx="11383926" cy="1754326"/>
          </a:xfrm>
          <a:prstGeom prst="rect">
            <a:avLst/>
          </a:prstGeom>
        </p:spPr>
        <p:txBody>
          <a:bodyPr wrap="square">
            <a:spAutoFit/>
          </a:bodyPr>
          <a:lstStyle/>
          <a:p>
            <a:pPr algn="just">
              <a:lnSpc>
                <a:spcPct val="150000"/>
              </a:lnSpc>
            </a:pPr>
            <a:r>
              <a:rPr lang="en-US" sz="2400" b="1" dirty="0">
                <a:latin typeface="Bookman Old Style" panose="02050604050505020204" pitchFamily="18" charset="0"/>
              </a:rPr>
              <a:t>Open/Closed (</a:t>
            </a:r>
            <a:r>
              <a:rPr lang="ru-RU" sz="2400" b="1" dirty="0">
                <a:latin typeface="Bookman Old Style" panose="02050604050505020204" pitchFamily="18" charset="0"/>
              </a:rPr>
              <a:t>Принцип открытости/закрытости)</a:t>
            </a:r>
          </a:p>
          <a:p>
            <a:pPr algn="just">
              <a:lnSpc>
                <a:spcPct val="150000"/>
              </a:lnSpc>
            </a:pPr>
            <a:r>
              <a:rPr lang="ru-RU" sz="2400" dirty="0" smtClean="0">
                <a:latin typeface="Bookman Old Style" panose="02050604050505020204" pitchFamily="18" charset="0"/>
              </a:rPr>
              <a:t>Классы </a:t>
            </a:r>
            <a:r>
              <a:rPr lang="ru-RU" sz="2400" dirty="0">
                <a:latin typeface="Bookman Old Style" panose="02050604050505020204" pitchFamily="18" charset="0"/>
              </a:rPr>
              <a:t>должны  быть  </a:t>
            </a:r>
            <a:r>
              <a:rPr lang="ru-RU" sz="2400" dirty="0" smtClean="0">
                <a:latin typeface="Bookman Old Style" panose="02050604050505020204" pitchFamily="18" charset="0"/>
              </a:rPr>
              <a:t>открыты для расширения, но закрыты для модификации</a:t>
            </a:r>
            <a:r>
              <a:rPr lang="ru-RU" sz="2400" dirty="0">
                <a:latin typeface="Bookman Old Style" panose="02050604050505020204" pitchFamily="18" charset="0"/>
              </a:rPr>
              <a:t>.</a:t>
            </a:r>
          </a:p>
        </p:txBody>
      </p:sp>
    </p:spTree>
    <p:extLst>
      <p:ext uri="{BB962C8B-B14F-4D97-AF65-F5344CB8AC3E}">
        <p14:creationId xmlns:p14="http://schemas.microsoft.com/office/powerpoint/2010/main" val="229479308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39296" y="0"/>
            <a:ext cx="7652704" cy="6858000"/>
          </a:xfrm>
          <a:prstGeom prst="rect">
            <a:avLst/>
          </a:prstGeom>
        </p:spPr>
      </p:pic>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170120" y="0"/>
            <a:ext cx="4369175" cy="6740307"/>
          </a:xfrm>
          <a:prstGeom prst="rect">
            <a:avLst/>
          </a:prstGeom>
        </p:spPr>
        <p:txBody>
          <a:bodyPr wrap="square">
            <a:spAutoFit/>
          </a:bodyPr>
          <a:lstStyle/>
          <a:p>
            <a:pPr algn="just">
              <a:lnSpc>
                <a:spcPct val="150000"/>
              </a:lnSpc>
            </a:pPr>
            <a:r>
              <a:rPr lang="ru-RU" sz="2400" b="1" dirty="0" err="1">
                <a:latin typeface="Bookman Old Style" panose="02050604050505020204" pitchFamily="18" charset="0"/>
              </a:rPr>
              <a:t>Liskov</a:t>
            </a:r>
            <a:r>
              <a:rPr lang="ru-RU" sz="2400" b="1" dirty="0">
                <a:latin typeface="Bookman Old Style" panose="02050604050505020204" pitchFamily="18" charset="0"/>
              </a:rPr>
              <a:t> </a:t>
            </a:r>
            <a:r>
              <a:rPr lang="ru-RU" sz="2400" b="1" dirty="0" err="1">
                <a:latin typeface="Bookman Old Style" panose="02050604050505020204" pitchFamily="18" charset="0"/>
              </a:rPr>
              <a:t>Substitution</a:t>
            </a:r>
            <a:r>
              <a:rPr lang="ru-RU" sz="2400" b="1" dirty="0">
                <a:latin typeface="Bookman Old Style" panose="02050604050505020204" pitchFamily="18" charset="0"/>
              </a:rPr>
              <a:t> (Принцип подстановки Лисков)</a:t>
            </a:r>
          </a:p>
          <a:p>
            <a:pPr algn="just">
              <a:lnSpc>
                <a:spcPct val="150000"/>
              </a:lnSpc>
            </a:pPr>
            <a:r>
              <a:rPr lang="ru-RU" sz="2400" dirty="0">
                <a:latin typeface="Bookman Old Style" panose="02050604050505020204" pitchFamily="18" charset="0"/>
              </a:rPr>
              <a:t>Если </a:t>
            </a:r>
            <a:r>
              <a:rPr lang="ru-RU" sz="2400" b="1" dirty="0">
                <a:latin typeface="Bookman Old Style" panose="02050604050505020204" pitchFamily="18" charset="0"/>
              </a:rPr>
              <a:t>П</a:t>
            </a:r>
            <a:r>
              <a:rPr lang="ru-RU" sz="2400" dirty="0">
                <a:latin typeface="Bookman Old Style" panose="02050604050505020204" pitchFamily="18" charset="0"/>
              </a:rPr>
              <a:t> является подтипом </a:t>
            </a:r>
            <a:r>
              <a:rPr lang="ru-RU" sz="2400" b="1" dirty="0">
                <a:latin typeface="Bookman Old Style" panose="02050604050505020204" pitchFamily="18" charset="0"/>
              </a:rPr>
              <a:t>Т</a:t>
            </a:r>
            <a:r>
              <a:rPr lang="ru-RU" sz="2400" dirty="0">
                <a:latin typeface="Bookman Old Style" panose="02050604050505020204" pitchFamily="18" charset="0"/>
              </a:rPr>
              <a:t>, то любые объекты типа </a:t>
            </a:r>
            <a:r>
              <a:rPr lang="ru-RU" sz="2400" b="1" dirty="0">
                <a:latin typeface="Bookman Old Style" panose="02050604050505020204" pitchFamily="18" charset="0"/>
              </a:rPr>
              <a:t>Т</a:t>
            </a:r>
            <a:r>
              <a:rPr lang="ru-RU" sz="2400" dirty="0">
                <a:latin typeface="Bookman Old Style" panose="02050604050505020204" pitchFamily="18" charset="0"/>
              </a:rPr>
              <a:t>, присутствующие в программе, могут заменяться объектами типа </a:t>
            </a:r>
            <a:r>
              <a:rPr lang="ru-RU" sz="2400" b="1" dirty="0">
                <a:latin typeface="Bookman Old Style" panose="02050604050505020204" pitchFamily="18" charset="0"/>
              </a:rPr>
              <a:t>П</a:t>
            </a:r>
            <a:r>
              <a:rPr lang="ru-RU" sz="2400" dirty="0">
                <a:latin typeface="Bookman Old Style" panose="02050604050505020204" pitchFamily="18" charset="0"/>
              </a:rPr>
              <a:t> без негативных последствий для функциональности программы.</a:t>
            </a:r>
          </a:p>
        </p:txBody>
      </p:sp>
    </p:spTree>
    <p:extLst>
      <p:ext uri="{BB962C8B-B14F-4D97-AF65-F5344CB8AC3E}">
        <p14:creationId xmlns:p14="http://schemas.microsoft.com/office/powerpoint/2010/main" val="357431574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0379" y="1093860"/>
            <a:ext cx="11411241" cy="5764140"/>
          </a:xfrm>
          <a:prstGeom prst="rect">
            <a:avLst/>
          </a:prstGeom>
        </p:spPr>
      </p:pic>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326064" y="0"/>
            <a:ext cx="11546959" cy="1754326"/>
          </a:xfrm>
          <a:prstGeom prst="rect">
            <a:avLst/>
          </a:prstGeom>
        </p:spPr>
        <p:txBody>
          <a:bodyPr wrap="square">
            <a:spAutoFit/>
          </a:bodyPr>
          <a:lstStyle/>
          <a:p>
            <a:pPr algn="just">
              <a:lnSpc>
                <a:spcPct val="150000"/>
              </a:lnSpc>
            </a:pPr>
            <a:r>
              <a:rPr lang="ru-RU" sz="2400" b="1" dirty="0" err="1">
                <a:latin typeface="Bookman Old Style" panose="02050604050505020204" pitchFamily="18" charset="0"/>
              </a:rPr>
              <a:t>Interface</a:t>
            </a:r>
            <a:r>
              <a:rPr lang="ru-RU" sz="2400" b="1" dirty="0">
                <a:latin typeface="Bookman Old Style" panose="02050604050505020204" pitchFamily="18" charset="0"/>
              </a:rPr>
              <a:t> </a:t>
            </a:r>
            <a:r>
              <a:rPr lang="ru-RU" sz="2400" b="1" dirty="0" err="1">
                <a:latin typeface="Bookman Old Style" panose="02050604050505020204" pitchFamily="18" charset="0"/>
              </a:rPr>
              <a:t>Segregation</a:t>
            </a:r>
            <a:r>
              <a:rPr lang="ru-RU" sz="2400" b="1" dirty="0">
                <a:latin typeface="Bookman Old Style" panose="02050604050505020204" pitchFamily="18" charset="0"/>
              </a:rPr>
              <a:t> (Принцип разделения интерфейсов)</a:t>
            </a:r>
          </a:p>
          <a:p>
            <a:pPr algn="just">
              <a:lnSpc>
                <a:spcPct val="150000"/>
              </a:lnSpc>
            </a:pPr>
            <a:r>
              <a:rPr lang="ru-RU" sz="2400" dirty="0">
                <a:latin typeface="Bookman Old Style" panose="02050604050505020204" pitchFamily="18" charset="0"/>
              </a:rPr>
              <a:t>Не следует ставить клиент в зависимость от методов, которые он не использует.</a:t>
            </a:r>
          </a:p>
        </p:txBody>
      </p:sp>
    </p:spTree>
    <p:extLst>
      <p:ext uri="{BB962C8B-B14F-4D97-AF65-F5344CB8AC3E}">
        <p14:creationId xmlns:p14="http://schemas.microsoft.com/office/powerpoint/2010/main" val="181059535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6914" y="868104"/>
            <a:ext cx="11858171" cy="5989896"/>
          </a:xfrm>
          <a:prstGeom prst="rect">
            <a:avLst/>
          </a:prstGeom>
        </p:spPr>
      </p:pic>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262270" y="0"/>
            <a:ext cx="11667460" cy="2308324"/>
          </a:xfrm>
          <a:prstGeom prst="rect">
            <a:avLst/>
          </a:prstGeom>
        </p:spPr>
        <p:txBody>
          <a:bodyPr wrap="square">
            <a:spAutoFit/>
          </a:bodyPr>
          <a:lstStyle/>
          <a:p>
            <a:pPr algn="just">
              <a:lnSpc>
                <a:spcPct val="150000"/>
              </a:lnSpc>
            </a:pPr>
            <a:r>
              <a:rPr lang="ru-RU" sz="2400" b="1" dirty="0" err="1">
                <a:latin typeface="Bookman Old Style" panose="02050604050505020204" pitchFamily="18" charset="0"/>
              </a:rPr>
              <a:t>Dependency</a:t>
            </a:r>
            <a:r>
              <a:rPr lang="ru-RU" sz="2400" b="1" dirty="0">
                <a:latin typeface="Bookman Old Style" panose="02050604050505020204" pitchFamily="18" charset="0"/>
              </a:rPr>
              <a:t> </a:t>
            </a:r>
            <a:r>
              <a:rPr lang="ru-RU" sz="2400" b="1" dirty="0" err="1">
                <a:latin typeface="Bookman Old Style" panose="02050604050505020204" pitchFamily="18" charset="0"/>
              </a:rPr>
              <a:t>Inversion</a:t>
            </a:r>
            <a:r>
              <a:rPr lang="ru-RU" sz="2400" b="1" dirty="0">
                <a:latin typeface="Bookman Old Style" panose="02050604050505020204" pitchFamily="18" charset="0"/>
              </a:rPr>
              <a:t> (Принцип инверсии зависимостей)</a:t>
            </a:r>
          </a:p>
          <a:p>
            <a:pPr algn="just">
              <a:lnSpc>
                <a:spcPct val="150000"/>
              </a:lnSpc>
            </a:pPr>
            <a:r>
              <a:rPr lang="ru-RU" sz="2400" dirty="0">
                <a:latin typeface="Bookman Old Style" panose="02050604050505020204" pitchFamily="18" charset="0"/>
              </a:rPr>
              <a:t>Модули верхнего уровня не должны зависеть от модулей нижнего уровня. И те, и другие должны зависеть от абстракций. Абстракции не должны зависеть от деталей. Детали должны зависеть от абстракций.</a:t>
            </a:r>
          </a:p>
        </p:txBody>
      </p:sp>
    </p:spTree>
    <p:extLst>
      <p:ext uri="{BB962C8B-B14F-4D97-AF65-F5344CB8AC3E}">
        <p14:creationId xmlns:p14="http://schemas.microsoft.com/office/powerpoint/2010/main" val="1357198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28" descr="Светлый диагональный 2"/>
          <p:cNvSpPr>
            <a:spLocks noChangeArrowheads="1"/>
          </p:cNvSpPr>
          <p:nvPr/>
        </p:nvSpPr>
        <p:spPr bwMode="auto">
          <a:xfrm>
            <a:off x="0" y="-1"/>
            <a:ext cx="12192000" cy="654357"/>
          </a:xfrm>
          <a:prstGeom prst="rect">
            <a:avLst/>
          </a:prstGeom>
          <a:pattFill prst="ltUpDiag">
            <a:fgClr>
              <a:schemeClr val="accent1">
                <a:lumMod val="40000"/>
                <a:lumOff val="60000"/>
              </a:schemeClr>
            </a:fgClr>
            <a:bgClr>
              <a:srgbClr val="FFFFFF"/>
            </a:bgClr>
          </a:pattFill>
          <a:ln w="15875" algn="ctr">
            <a:solidFill>
              <a:schemeClr val="accent5">
                <a:lumMod val="50000"/>
              </a:schemeClr>
            </a:solidFill>
            <a:miter lim="800000"/>
            <a:headEnd/>
            <a:tailEnd/>
          </a:ln>
          <a:effectLst/>
        </p:spPr>
        <p:txBody>
          <a:bodyPr vert="horz" wrap="square" lIns="18000" tIns="18000" rIns="18000" bIns="18000" numCol="1" anchor="ctr" anchorCtr="0" compatLnSpc="1">
            <a:prstTxWarp prst="textNoShape">
              <a:avLst/>
            </a:prstTxWarp>
          </a:bodyPr>
          <a:lstStyle/>
          <a:p>
            <a:pPr algn="ctr"/>
            <a:r>
              <a:rPr lang="ru-RU" sz="2800" b="1" dirty="0">
                <a:solidFill>
                  <a:schemeClr val="tx2">
                    <a:lumMod val="50000"/>
                  </a:schemeClr>
                </a:solidFill>
                <a:latin typeface="Bookman Old Style" panose="02050604050505020204" pitchFamily="18" charset="0"/>
                <a:cs typeface="Times New Roman" panose="02020603050405020304" pitchFamily="18" charset="0"/>
              </a:rPr>
              <a:t>Основы паттернов</a:t>
            </a:r>
          </a:p>
        </p:txBody>
      </p:sp>
      <p:sp>
        <p:nvSpPr>
          <p:cNvPr id="7" name="Прямоугольник 6"/>
          <p:cNvSpPr/>
          <p:nvPr/>
        </p:nvSpPr>
        <p:spPr>
          <a:xfrm>
            <a:off x="304800" y="654355"/>
            <a:ext cx="11561136" cy="6186309"/>
          </a:xfrm>
          <a:prstGeom prst="rect">
            <a:avLst/>
          </a:prstGeom>
        </p:spPr>
        <p:txBody>
          <a:bodyPr wrap="square">
            <a:spAutoFit/>
          </a:bodyPr>
          <a:lstStyle/>
          <a:p>
            <a:pPr algn="just">
              <a:lnSpc>
                <a:spcPct val="150000"/>
              </a:lnSpc>
            </a:pPr>
            <a:r>
              <a:rPr lang="ru-RU" sz="2400" b="1" dirty="0">
                <a:latin typeface="Bookman Old Style" panose="02050604050505020204" pitchFamily="18" charset="0"/>
              </a:rPr>
              <a:t>Паттерн</a:t>
            </a:r>
            <a:r>
              <a:rPr lang="ru-RU" sz="2400" dirty="0">
                <a:latin typeface="Bookman Old Style" panose="02050604050505020204" pitchFamily="18" charset="0"/>
              </a:rPr>
              <a:t> представляет определенный способ построения программного кода для решения часто встречающихся проблем проектирования. В данном случае предполагается, что есть некоторый набор общих формализованных проблем, которые довольно часто встречаются, и паттерны предоставляют ряд принципов для решения этих проблем</a:t>
            </a:r>
            <a:r>
              <a:rPr lang="ru-RU" sz="2400" dirty="0" smtClean="0">
                <a:latin typeface="Bookman Old Style" panose="02050604050505020204" pitchFamily="18" charset="0"/>
              </a:rPr>
              <a:t>.</a:t>
            </a:r>
            <a:endParaRPr lang="en-US" sz="2400" dirty="0" smtClean="0">
              <a:latin typeface="Bookman Old Style" panose="02050604050505020204" pitchFamily="18" charset="0"/>
            </a:endParaRPr>
          </a:p>
          <a:p>
            <a:pPr indent="363538" algn="just">
              <a:lnSpc>
                <a:spcPct val="150000"/>
              </a:lnSpc>
            </a:pPr>
            <a:r>
              <a:rPr lang="ru-RU" sz="2400" dirty="0">
                <a:latin typeface="Bookman Old Style" panose="02050604050505020204" pitchFamily="18" charset="0"/>
              </a:rPr>
              <a:t>Что же дает нам применение паттернов? При написании программ мы можем формализовать проблему в виде классов и объектов и связей между ними. И применить один из существующих паттернов для ее решения. В итоге нам не надо ничего придумывать. У нас уже есть готовый шаблон, и нам только надо его применить в конкретной программе.</a:t>
            </a:r>
          </a:p>
        </p:txBody>
      </p:sp>
    </p:spTree>
    <p:extLst>
      <p:ext uri="{BB962C8B-B14F-4D97-AF65-F5344CB8AC3E}">
        <p14:creationId xmlns:p14="http://schemas.microsoft.com/office/powerpoint/2010/main" val="207855514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Прямоугольник 6"/>
          <p:cNvSpPr/>
          <p:nvPr/>
        </p:nvSpPr>
        <p:spPr>
          <a:xfrm>
            <a:off x="311888" y="0"/>
            <a:ext cx="11468986" cy="4524315"/>
          </a:xfrm>
          <a:prstGeom prst="rect">
            <a:avLst/>
          </a:prstGeom>
        </p:spPr>
        <p:txBody>
          <a:bodyPr wrap="square">
            <a:spAutoFit/>
          </a:bodyPr>
          <a:lstStyle/>
          <a:p>
            <a:pPr algn="just">
              <a:lnSpc>
                <a:spcPct val="150000"/>
              </a:lnSpc>
            </a:pPr>
            <a:r>
              <a:rPr lang="ru-RU" sz="2400" dirty="0">
                <a:latin typeface="Bookman Old Style" panose="02050604050505020204" pitchFamily="18" charset="0"/>
              </a:rPr>
              <a:t>П</a:t>
            </a:r>
            <a:r>
              <a:rPr lang="ru-RU" sz="2400" dirty="0" smtClean="0">
                <a:latin typeface="Bookman Old Style" panose="02050604050505020204" pitchFamily="18" charset="0"/>
              </a:rPr>
              <a:t>аттерны</a:t>
            </a:r>
            <a:r>
              <a:rPr lang="ru-RU" sz="2400" dirty="0">
                <a:latin typeface="Bookman Old Style" panose="02050604050505020204" pitchFamily="18" charset="0"/>
              </a:rPr>
              <a:t>, как правило, </a:t>
            </a:r>
            <a:r>
              <a:rPr lang="ru-RU" sz="2400" b="1" dirty="0">
                <a:latin typeface="Bookman Old Style" panose="02050604050505020204" pitchFamily="18" charset="0"/>
              </a:rPr>
              <a:t>не зависят от языка программирования</a:t>
            </a:r>
            <a:r>
              <a:rPr lang="ru-RU" sz="2400" dirty="0">
                <a:latin typeface="Bookman Old Style" panose="02050604050505020204" pitchFamily="18" charset="0"/>
              </a:rPr>
              <a:t>. Их принципы применения будут аналогичны и в C#, и в </a:t>
            </a:r>
            <a:r>
              <a:rPr lang="ru-RU" sz="2400" dirty="0" err="1">
                <a:latin typeface="Bookman Old Style" panose="02050604050505020204" pitchFamily="18" charset="0"/>
              </a:rPr>
              <a:t>Jave</a:t>
            </a:r>
            <a:r>
              <a:rPr lang="ru-RU" sz="2400" dirty="0">
                <a:latin typeface="Bookman Old Style" panose="02050604050505020204" pitchFamily="18" charset="0"/>
              </a:rPr>
              <a:t>, и в других языках. Хотя в рамках данного руководства мы будем говорить о паттернах в контексте языка C</a:t>
            </a:r>
            <a:r>
              <a:rPr lang="ru-RU" sz="2400" dirty="0" smtClean="0">
                <a:latin typeface="Bookman Old Style" panose="02050604050505020204" pitchFamily="18" charset="0"/>
              </a:rPr>
              <a:t>#.</a:t>
            </a:r>
          </a:p>
          <a:p>
            <a:pPr algn="just">
              <a:lnSpc>
                <a:spcPct val="150000"/>
              </a:lnSpc>
            </a:pPr>
            <a:r>
              <a:rPr lang="ru-RU" sz="2400" dirty="0">
                <a:latin typeface="Bookman Old Style" panose="02050604050505020204" pitchFamily="18" charset="0"/>
              </a:rPr>
              <a:t>Также мышление паттернами упрощает групповую разработку программ. Зная применяемый паттерн проектирования и его основные принципы другому программисту будет проще понять его реализацию и использовать ее</a:t>
            </a:r>
            <a:r>
              <a:rPr lang="ru-RU" sz="2400" dirty="0" smtClean="0">
                <a:latin typeface="Bookman Old Style" panose="02050604050505020204" pitchFamily="18" charset="0"/>
              </a:rPr>
              <a:t>.</a:t>
            </a:r>
          </a:p>
        </p:txBody>
      </p:sp>
    </p:spTree>
    <p:extLst>
      <p:ext uri="{BB962C8B-B14F-4D97-AF65-F5344CB8AC3E}">
        <p14:creationId xmlns:p14="http://schemas.microsoft.com/office/powerpoint/2010/main" val="390200502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Прямоугольник 6"/>
          <p:cNvSpPr/>
          <p:nvPr/>
        </p:nvSpPr>
        <p:spPr>
          <a:xfrm>
            <a:off x="382772" y="0"/>
            <a:ext cx="11483163" cy="6740307"/>
          </a:xfrm>
          <a:prstGeom prst="rect">
            <a:avLst/>
          </a:prstGeom>
        </p:spPr>
        <p:txBody>
          <a:bodyPr wrap="square">
            <a:spAutoFit/>
          </a:bodyPr>
          <a:lstStyle/>
          <a:p>
            <a:pPr algn="just">
              <a:lnSpc>
                <a:spcPct val="150000"/>
              </a:lnSpc>
            </a:pPr>
            <a:r>
              <a:rPr lang="ru-RU" sz="2400" dirty="0">
                <a:latin typeface="Bookman Old Style" panose="02050604050505020204" pitchFamily="18" charset="0"/>
              </a:rPr>
              <a:t>В то же время </a:t>
            </a:r>
            <a:r>
              <a:rPr lang="ru-RU" sz="2400" b="1" dirty="0">
                <a:latin typeface="Bookman Old Style" panose="02050604050505020204" pitchFamily="18" charset="0"/>
              </a:rPr>
              <a:t>не стоит применять паттерны ради самих паттернов</a:t>
            </a:r>
            <a:r>
              <a:rPr lang="ru-RU" sz="2400" dirty="0">
                <a:latin typeface="Bookman Old Style" panose="02050604050505020204" pitchFamily="18" charset="0"/>
              </a:rPr>
              <a:t>. Хорошая программа предполагает использование паттернов. Однако не всегда паттерны упрощают и улучшают программу. Неоправданное их использование может привести к усложнению программного кода, уменьшению его качества. Паттерн должен быть оправданным и эффективным способом решения проблемы</a:t>
            </a:r>
            <a:r>
              <a:rPr lang="ru-RU" sz="2400" dirty="0" smtClean="0">
                <a:latin typeface="Bookman Old Style" panose="02050604050505020204" pitchFamily="18" charset="0"/>
              </a:rPr>
              <a:t>.</a:t>
            </a:r>
          </a:p>
          <a:p>
            <a:pPr indent="363538" algn="just">
              <a:lnSpc>
                <a:spcPct val="150000"/>
              </a:lnSpc>
            </a:pPr>
            <a:r>
              <a:rPr lang="ru-RU" sz="2400" dirty="0">
                <a:latin typeface="Bookman Old Style" panose="02050604050505020204" pitchFamily="18" charset="0"/>
              </a:rPr>
              <a:t>Существует множество различных паттернов, которые решают разные проблемы и выполняют различные задачи. Но по своему действию их можно объединить в ряд групп. Рассмотрим некоторые группы паттернов. В основу классификации основных паттернов положена цель или задачи, которые определенный паттерн выполняет.</a:t>
            </a:r>
          </a:p>
        </p:txBody>
      </p:sp>
    </p:spTree>
    <p:extLst>
      <p:ext uri="{BB962C8B-B14F-4D97-AF65-F5344CB8AC3E}">
        <p14:creationId xmlns:p14="http://schemas.microsoft.com/office/powerpoint/2010/main" val="269434918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326065" y="671691"/>
            <a:ext cx="11476076" cy="6186309"/>
          </a:xfrm>
          <a:prstGeom prst="rect">
            <a:avLst/>
          </a:prstGeom>
        </p:spPr>
        <p:txBody>
          <a:bodyPr wrap="square">
            <a:spAutoFit/>
          </a:bodyPr>
          <a:lstStyle/>
          <a:p>
            <a:pPr algn="just">
              <a:lnSpc>
                <a:spcPct val="150000"/>
              </a:lnSpc>
            </a:pPr>
            <a:r>
              <a:rPr lang="ru-RU" sz="2400" b="1" dirty="0" smtClean="0">
                <a:solidFill>
                  <a:srgbClr val="000000"/>
                </a:solidFill>
                <a:latin typeface="Bookman Old Style" panose="02050604050505020204" pitchFamily="18" charset="0"/>
              </a:rPr>
              <a:t>Наследование </a:t>
            </a:r>
            <a:r>
              <a:rPr lang="ru-RU" sz="2400" dirty="0" smtClean="0">
                <a:solidFill>
                  <a:srgbClr val="000000"/>
                </a:solidFill>
                <a:latin typeface="Bookman Old Style" panose="02050604050505020204" pitchFamily="18" charset="0"/>
              </a:rPr>
              <a:t>является </a:t>
            </a:r>
            <a:r>
              <a:rPr lang="ru-RU" sz="2400" dirty="0">
                <a:solidFill>
                  <a:srgbClr val="000000"/>
                </a:solidFill>
                <a:latin typeface="Bookman Old Style" panose="02050604050505020204" pitchFamily="18" charset="0"/>
              </a:rPr>
              <a:t>базовым принципом ООП и позволяет одному классу (наследнику) унаследовать функционал другого класса (родительского). Нередко отношения наследования еще называют генерализацией или обобщением. Наследование определяет отношение IS A, то есть "является". </a:t>
            </a:r>
            <a:r>
              <a:rPr lang="ru-RU" sz="2400" dirty="0" smtClean="0">
                <a:solidFill>
                  <a:srgbClr val="000000"/>
                </a:solidFill>
                <a:latin typeface="Bookman Old Style" panose="02050604050505020204" pitchFamily="18" charset="0"/>
              </a:rPr>
              <a:t>Например:</a:t>
            </a:r>
            <a:endParaRPr lang="en-US" sz="2400" dirty="0" smtClean="0">
              <a:solidFill>
                <a:srgbClr val="000000"/>
              </a:solidFill>
              <a:latin typeface="Bookman Old Style" panose="02050604050505020204" pitchFamily="18" charset="0"/>
            </a:endParaRPr>
          </a:p>
          <a:p>
            <a:r>
              <a:rPr lang="en-US" sz="2400" dirty="0" smtClean="0">
                <a:solidFill>
                  <a:srgbClr val="0000FF"/>
                </a:solidFill>
                <a:latin typeface="Cascadia Mono" panose="020B0609020000020004" pitchFamily="49" charset="0"/>
              </a:rPr>
              <a:t>class</a:t>
            </a:r>
            <a:r>
              <a:rPr lang="en-US" sz="2400" dirty="0" smtClean="0">
                <a:solidFill>
                  <a:srgbClr val="000000"/>
                </a:solidFill>
                <a:latin typeface="Cascadia Mono" panose="020B0609020000020004" pitchFamily="49" charset="0"/>
              </a:rPr>
              <a:t> </a:t>
            </a:r>
            <a:r>
              <a:rPr lang="en-US" sz="2400" dirty="0" smtClean="0">
                <a:solidFill>
                  <a:srgbClr val="2B91AF"/>
                </a:solidFill>
                <a:latin typeface="Cascadia Mono" panose="020B0609020000020004" pitchFamily="49" charset="0"/>
              </a:rPr>
              <a:t>User</a:t>
            </a:r>
            <a:endParaRPr lang="en-US" sz="2400" dirty="0" smtClean="0">
              <a:solidFill>
                <a:srgbClr val="000000"/>
              </a:solidFill>
              <a:latin typeface="Cascadia Mono" panose="020B0609020000020004" pitchFamily="49" charset="0"/>
            </a:endParaRPr>
          </a:p>
          <a:p>
            <a:r>
              <a:rPr lang="ru-RU" sz="2400" dirty="0" smtClean="0">
                <a:solidFill>
                  <a:srgbClr val="000000"/>
                </a:solidFill>
                <a:latin typeface="Cascadia Mono" panose="020B0609020000020004" pitchFamily="49" charset="0"/>
              </a:rPr>
              <a:t>{</a:t>
            </a:r>
            <a:endParaRPr lang="ru-RU" sz="2400" dirty="0">
              <a:solidFill>
                <a:srgbClr val="000000"/>
              </a:solidFill>
              <a:latin typeface="Cascadia Mono" panose="020B0609020000020004" pitchFamily="49" charset="0"/>
            </a:endParaRPr>
          </a:p>
          <a:p>
            <a:r>
              <a:rPr lang="en-US" sz="2400" dirty="0" smtClean="0">
                <a:solidFill>
                  <a:srgbClr val="000000"/>
                </a:solidFill>
                <a:latin typeface="Cascadia Mono" panose="020B0609020000020004" pitchFamily="49" charset="0"/>
              </a:rPr>
              <a:t>    </a:t>
            </a:r>
            <a:r>
              <a:rPr lang="en-US" sz="2400" dirty="0" smtClean="0">
                <a:solidFill>
                  <a:srgbClr val="0000FF"/>
                </a:solidFill>
                <a:latin typeface="Cascadia Mono" panose="020B0609020000020004" pitchFamily="49" charset="0"/>
              </a:rPr>
              <a:t>public</a:t>
            </a:r>
            <a:r>
              <a:rPr lang="en-US" sz="2400" dirty="0" smtClean="0">
                <a:solidFill>
                  <a:srgbClr val="000000"/>
                </a:solidFill>
                <a:latin typeface="Cascadia Mono" panose="020B0609020000020004" pitchFamily="49" charset="0"/>
              </a:rPr>
              <a:t> </a:t>
            </a:r>
            <a:r>
              <a:rPr lang="en-US" sz="2400" dirty="0" err="1" smtClean="0">
                <a:solidFill>
                  <a:srgbClr val="0000FF"/>
                </a:solidFill>
                <a:latin typeface="Cascadia Mono" panose="020B0609020000020004" pitchFamily="49" charset="0"/>
              </a:rPr>
              <a:t>int</a:t>
            </a:r>
            <a:r>
              <a:rPr lang="en-US" sz="2400" dirty="0" smtClean="0">
                <a:solidFill>
                  <a:srgbClr val="000000"/>
                </a:solidFill>
                <a:latin typeface="Cascadia Mono" panose="020B0609020000020004" pitchFamily="49" charset="0"/>
              </a:rPr>
              <a:t> Id { </a:t>
            </a:r>
            <a:r>
              <a:rPr lang="en-US" sz="2400" dirty="0" smtClean="0">
                <a:solidFill>
                  <a:srgbClr val="0000FF"/>
                </a:solidFill>
                <a:latin typeface="Cascadia Mono" panose="020B0609020000020004" pitchFamily="49" charset="0"/>
              </a:rPr>
              <a:t>get</a:t>
            </a:r>
            <a:r>
              <a:rPr lang="en-US" sz="2400" dirty="0" smtClean="0">
                <a:solidFill>
                  <a:srgbClr val="000000"/>
                </a:solidFill>
                <a:latin typeface="Cascadia Mono" panose="020B0609020000020004" pitchFamily="49" charset="0"/>
              </a:rPr>
              <a:t>; </a:t>
            </a:r>
            <a:r>
              <a:rPr lang="en-US" sz="2400" dirty="0" smtClean="0">
                <a:solidFill>
                  <a:srgbClr val="0000FF"/>
                </a:solidFill>
                <a:latin typeface="Cascadia Mono" panose="020B0609020000020004" pitchFamily="49" charset="0"/>
              </a:rPr>
              <a:t>set</a:t>
            </a:r>
            <a:r>
              <a:rPr lang="en-US" sz="2400" dirty="0" smtClean="0">
                <a:solidFill>
                  <a:srgbClr val="000000"/>
                </a:solidFill>
                <a:latin typeface="Cascadia Mono" panose="020B0609020000020004" pitchFamily="49" charset="0"/>
              </a:rPr>
              <a:t>; }</a:t>
            </a:r>
          </a:p>
          <a:p>
            <a:r>
              <a:rPr lang="en-US" sz="2400" dirty="0" smtClean="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string</a:t>
            </a:r>
            <a:r>
              <a:rPr lang="en-US" sz="2400" dirty="0">
                <a:solidFill>
                  <a:srgbClr val="000000"/>
                </a:solidFill>
                <a:latin typeface="Cascadia Mono" panose="020B0609020000020004" pitchFamily="49" charset="0"/>
              </a:rPr>
              <a:t> Name { </a:t>
            </a:r>
            <a:r>
              <a:rPr lang="en-US" sz="2400" dirty="0">
                <a:solidFill>
                  <a:srgbClr val="0000FF"/>
                </a:solidFill>
                <a:latin typeface="Cascadia Mono" panose="020B0609020000020004" pitchFamily="49" charset="0"/>
              </a:rPr>
              <a:t>get</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set</a:t>
            </a:r>
            <a:r>
              <a:rPr lang="en-US" sz="2400" dirty="0">
                <a:solidFill>
                  <a:srgbClr val="000000"/>
                </a:solidFill>
                <a:latin typeface="Cascadia Mono" panose="020B0609020000020004" pitchFamily="49" charset="0"/>
              </a:rPr>
              <a:t>; }</a:t>
            </a:r>
          </a:p>
          <a:p>
            <a:r>
              <a:rPr lang="ru-RU" sz="2400" dirty="0" smtClean="0">
                <a:solidFill>
                  <a:srgbClr val="000000"/>
                </a:solidFill>
                <a:latin typeface="Cascadia Mono" panose="020B0609020000020004" pitchFamily="49" charset="0"/>
              </a:rPr>
              <a:t>}</a:t>
            </a:r>
            <a:endParaRPr lang="ru-RU" sz="2400" dirty="0">
              <a:solidFill>
                <a:srgbClr val="000000"/>
              </a:solidFill>
              <a:latin typeface="Cascadia Mono" panose="020B0609020000020004" pitchFamily="49" charset="0"/>
            </a:endParaRPr>
          </a:p>
          <a:p>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Manager</a:t>
            </a:r>
            <a:r>
              <a:rPr lang="en-US" sz="2400" dirty="0">
                <a:solidFill>
                  <a:srgbClr val="000000"/>
                </a:solidFill>
                <a:latin typeface="Cascadia Mono" panose="020B0609020000020004" pitchFamily="49" charset="0"/>
              </a:rPr>
              <a:t> : User</a:t>
            </a:r>
          </a:p>
          <a:p>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string</a:t>
            </a:r>
            <a:r>
              <a:rPr lang="en-US" sz="2400" dirty="0">
                <a:solidFill>
                  <a:srgbClr val="000000"/>
                </a:solidFill>
                <a:latin typeface="Cascadia Mono" panose="020B0609020000020004" pitchFamily="49" charset="0"/>
              </a:rPr>
              <a:t> Company { </a:t>
            </a:r>
            <a:r>
              <a:rPr lang="en-US" sz="2400" dirty="0">
                <a:solidFill>
                  <a:srgbClr val="0000FF"/>
                </a:solidFill>
                <a:latin typeface="Cascadia Mono" panose="020B0609020000020004" pitchFamily="49" charset="0"/>
              </a:rPr>
              <a:t>get</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set</a:t>
            </a:r>
            <a:r>
              <a:rPr lang="en-US" sz="2400" dirty="0">
                <a:solidFill>
                  <a:srgbClr val="000000"/>
                </a:solidFill>
                <a:latin typeface="Cascadia Mono" panose="020B0609020000020004" pitchFamily="49" charset="0"/>
              </a:rPr>
              <a:t>; }</a:t>
            </a:r>
          </a:p>
          <a:p>
            <a:r>
              <a:rPr lang="ru-RU" sz="2400" dirty="0" smtClean="0">
                <a:solidFill>
                  <a:srgbClr val="000000"/>
                </a:solidFill>
                <a:latin typeface="Cascadia Mono" panose="020B0609020000020004" pitchFamily="49" charset="0"/>
              </a:rPr>
              <a:t>}</a:t>
            </a:r>
            <a:r>
              <a:rPr lang="en-US" sz="2400" dirty="0" smtClean="0">
                <a:solidFill>
                  <a:srgbClr val="000000"/>
                </a:solidFill>
                <a:latin typeface="Cascadia Mono" panose="020B0609020000020004" pitchFamily="49" charset="0"/>
              </a:rPr>
              <a:t> </a:t>
            </a:r>
          </a:p>
        </p:txBody>
      </p:sp>
      <p:sp>
        <p:nvSpPr>
          <p:cNvPr id="3" name="Rectangle 28" descr="Светлый диагональный 2"/>
          <p:cNvSpPr>
            <a:spLocks noChangeArrowheads="1"/>
          </p:cNvSpPr>
          <p:nvPr/>
        </p:nvSpPr>
        <p:spPr bwMode="auto">
          <a:xfrm>
            <a:off x="0" y="0"/>
            <a:ext cx="12192000" cy="654357"/>
          </a:xfrm>
          <a:prstGeom prst="rect">
            <a:avLst/>
          </a:prstGeom>
          <a:pattFill prst="ltUpDiag">
            <a:fgClr>
              <a:schemeClr val="accent1">
                <a:lumMod val="40000"/>
                <a:lumOff val="60000"/>
              </a:schemeClr>
            </a:fgClr>
            <a:bgClr>
              <a:srgbClr val="FFFFFF"/>
            </a:bgClr>
          </a:pattFill>
          <a:ln w="15875" algn="ctr">
            <a:solidFill>
              <a:schemeClr val="accent5">
                <a:lumMod val="50000"/>
              </a:schemeClr>
            </a:solidFill>
            <a:miter lim="800000"/>
            <a:headEnd/>
            <a:tailEnd/>
          </a:ln>
          <a:effectLst/>
        </p:spPr>
        <p:txBody>
          <a:bodyPr vert="horz" wrap="square" lIns="0" tIns="0" rIns="0" bIns="0" numCol="1" anchor="ctr" anchorCtr="0" compatLnSpc="1">
            <a:prstTxWarp prst="textNoShape">
              <a:avLst/>
            </a:prstTxWarp>
          </a:bodyPr>
          <a:lstStyle/>
          <a:p>
            <a:pPr algn="ctr">
              <a:lnSpc>
                <a:spcPct val="150000"/>
              </a:lnSpc>
            </a:pPr>
            <a:r>
              <a:rPr lang="ru-RU" sz="2800" b="1" dirty="0">
                <a:latin typeface="Bookman Old Style" panose="02050604050505020204" pitchFamily="18" charset="0"/>
              </a:rPr>
              <a:t>Отношения между классами и </a:t>
            </a:r>
            <a:r>
              <a:rPr lang="ru-RU" sz="2800" b="1" dirty="0" smtClean="0">
                <a:latin typeface="Bookman Old Style" panose="02050604050505020204" pitchFamily="18" charset="0"/>
              </a:rPr>
              <a:t>объектами</a:t>
            </a:r>
            <a:endParaRPr lang="ru-RU" sz="2800" b="1" dirty="0">
              <a:latin typeface="Bookman Old Style" panose="02050604050505020204" pitchFamily="18" charset="0"/>
            </a:endParaRPr>
          </a:p>
        </p:txBody>
      </p:sp>
    </p:spTree>
    <p:extLst>
      <p:ext uri="{BB962C8B-B14F-4D97-AF65-F5344CB8AC3E}">
        <p14:creationId xmlns:p14="http://schemas.microsoft.com/office/powerpoint/2010/main" val="155055218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8" descr="Светлый диагональный 2"/>
          <p:cNvSpPr>
            <a:spLocks noChangeArrowheads="1"/>
          </p:cNvSpPr>
          <p:nvPr/>
        </p:nvSpPr>
        <p:spPr bwMode="auto">
          <a:xfrm>
            <a:off x="0" y="-1"/>
            <a:ext cx="12192000" cy="654357"/>
          </a:xfrm>
          <a:prstGeom prst="rect">
            <a:avLst/>
          </a:prstGeom>
          <a:pattFill prst="ltUpDiag">
            <a:fgClr>
              <a:schemeClr val="accent1">
                <a:lumMod val="40000"/>
                <a:lumOff val="60000"/>
              </a:schemeClr>
            </a:fgClr>
            <a:bgClr>
              <a:srgbClr val="FFFFFF"/>
            </a:bgClr>
          </a:pattFill>
          <a:ln w="15875" algn="ctr">
            <a:solidFill>
              <a:schemeClr val="accent5">
                <a:lumMod val="50000"/>
              </a:schemeClr>
            </a:solidFill>
            <a:miter lim="800000"/>
            <a:headEnd/>
            <a:tailEnd/>
          </a:ln>
          <a:effectLst/>
        </p:spPr>
        <p:txBody>
          <a:bodyPr vert="horz" wrap="square" lIns="18000" tIns="18000" rIns="18000" bIns="18000" numCol="1" anchor="ctr" anchorCtr="0" compatLnSpc="1">
            <a:prstTxWarp prst="textNoShape">
              <a:avLst/>
            </a:prstTxWarp>
          </a:bodyPr>
          <a:lstStyle/>
          <a:p>
            <a:pPr algn="ctr"/>
            <a:r>
              <a:rPr lang="ru-RU" sz="2800" b="1" dirty="0" smtClean="0">
                <a:latin typeface="Bookman Old Style" panose="02050604050505020204" pitchFamily="18" charset="0"/>
              </a:rPr>
              <a:t>Принципы разработки ПО</a:t>
            </a:r>
            <a:endParaRPr lang="ru-RU" sz="2800" b="1" dirty="0">
              <a:latin typeface="Bookman Old Style" panose="02050604050505020204" pitchFamily="18" charset="0"/>
            </a:endParaRPr>
          </a:p>
        </p:txBody>
      </p:sp>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318977" y="671691"/>
            <a:ext cx="11568224" cy="4524315"/>
          </a:xfrm>
          <a:prstGeom prst="rect">
            <a:avLst/>
          </a:prstGeom>
        </p:spPr>
        <p:txBody>
          <a:bodyPr wrap="square">
            <a:spAutoFit/>
          </a:bodyPr>
          <a:lstStyle/>
          <a:p>
            <a:pPr algn="just">
              <a:lnSpc>
                <a:spcPct val="150000"/>
              </a:lnSpc>
            </a:pPr>
            <a:r>
              <a:rPr lang="ru-RU" sz="2400" dirty="0">
                <a:latin typeface="Bookman Old Style" panose="02050604050505020204" pitchFamily="18" charset="0"/>
              </a:rPr>
              <a:t>Принципы разработки программного обеспечения необходимо знать каждому инженеру, который хочет писать чистый код. Следование этим принципам позволяет вам и другим разработчикам понять проект</a:t>
            </a:r>
            <a:r>
              <a:rPr lang="ru-RU" sz="2400" dirty="0" smtClean="0">
                <a:latin typeface="Bookman Old Style" panose="02050604050505020204" pitchFamily="18" charset="0"/>
              </a:rPr>
              <a:t>.</a:t>
            </a:r>
          </a:p>
          <a:p>
            <a:pPr algn="just">
              <a:lnSpc>
                <a:spcPct val="150000"/>
              </a:lnSpc>
            </a:pPr>
            <a:endParaRPr lang="ru-RU" sz="2400" dirty="0">
              <a:latin typeface="Bookman Old Style" panose="02050604050505020204" pitchFamily="18" charset="0"/>
            </a:endParaRPr>
          </a:p>
          <a:p>
            <a:pPr algn="just">
              <a:lnSpc>
                <a:spcPct val="150000"/>
              </a:lnSpc>
            </a:pPr>
            <a:r>
              <a:rPr lang="ru-RU" sz="2400" dirty="0">
                <a:latin typeface="Bookman Old Style" panose="02050604050505020204" pitchFamily="18" charset="0"/>
              </a:rPr>
              <a:t>Кроме того, обслуживание или изменение проекта в будущем станет легким. Таким образом, вы в конечном итоге сэкономите деньги, время и ресурсы. Если вы хотите, чтобы проект развивался более плавно, то рекомендуется жить по этим законам</a:t>
            </a:r>
            <a:r>
              <a:rPr lang="ru-RU" sz="2400" dirty="0" smtClean="0">
                <a:latin typeface="Bookman Old Style" panose="02050604050505020204" pitchFamily="18" charset="0"/>
              </a:rPr>
              <a:t>.</a:t>
            </a:r>
            <a:endParaRPr lang="ru-RU" sz="2400" dirty="0">
              <a:latin typeface="Bookman Old Style" panose="02050604050505020204" pitchFamily="18" charset="0"/>
            </a:endParaRPr>
          </a:p>
        </p:txBody>
      </p:sp>
      <p:pic>
        <p:nvPicPr>
          <p:cNvPr id="2" name="Рисунок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00913" y="4876801"/>
            <a:ext cx="4891087" cy="1981200"/>
          </a:xfrm>
          <a:prstGeom prst="rect">
            <a:avLst/>
          </a:prstGeom>
        </p:spPr>
      </p:pic>
    </p:spTree>
    <p:extLst>
      <p:ext uri="{BB962C8B-B14F-4D97-AF65-F5344CB8AC3E}">
        <p14:creationId xmlns:p14="http://schemas.microsoft.com/office/powerpoint/2010/main" val="356518249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347330" y="0"/>
            <a:ext cx="11490251" cy="5816977"/>
          </a:xfrm>
          <a:prstGeom prst="rect">
            <a:avLst/>
          </a:prstGeom>
        </p:spPr>
        <p:txBody>
          <a:bodyPr wrap="square">
            <a:spAutoFit/>
          </a:bodyPr>
          <a:lstStyle/>
          <a:p>
            <a:pPr algn="just">
              <a:lnSpc>
                <a:spcPct val="150000"/>
              </a:lnSpc>
            </a:pPr>
            <a:r>
              <a:rPr lang="ru-RU" sz="2400" b="1" dirty="0" smtClean="0">
                <a:solidFill>
                  <a:srgbClr val="000000"/>
                </a:solidFill>
                <a:latin typeface="Bookman Old Style" panose="02050604050505020204" pitchFamily="18" charset="0"/>
              </a:rPr>
              <a:t>Реализация</a:t>
            </a:r>
            <a:r>
              <a:rPr lang="en-US" sz="2400" b="1" dirty="0" smtClean="0">
                <a:solidFill>
                  <a:srgbClr val="000000"/>
                </a:solidFill>
                <a:latin typeface="Bookman Old Style" panose="02050604050505020204" pitchFamily="18" charset="0"/>
              </a:rPr>
              <a:t> </a:t>
            </a:r>
            <a:r>
              <a:rPr lang="ru-RU" sz="2400" dirty="0">
                <a:solidFill>
                  <a:srgbClr val="000000"/>
                </a:solidFill>
                <a:latin typeface="Bookman Old Style" panose="02050604050505020204" pitchFamily="18" charset="0"/>
              </a:rPr>
              <a:t>предполагает определение интерфейса и его реализация в классах. Например, имеется интерфейс </a:t>
            </a:r>
            <a:r>
              <a:rPr lang="ru-RU" sz="2400" dirty="0" err="1">
                <a:solidFill>
                  <a:srgbClr val="000000"/>
                </a:solidFill>
                <a:latin typeface="Bookman Old Style" panose="02050604050505020204" pitchFamily="18" charset="0"/>
              </a:rPr>
              <a:t>IMovable</a:t>
            </a:r>
            <a:r>
              <a:rPr lang="ru-RU" sz="2400" dirty="0">
                <a:solidFill>
                  <a:srgbClr val="000000"/>
                </a:solidFill>
                <a:latin typeface="Bookman Old Style" panose="02050604050505020204" pitchFamily="18" charset="0"/>
              </a:rPr>
              <a:t> с методом </a:t>
            </a:r>
            <a:r>
              <a:rPr lang="ru-RU" sz="2400" dirty="0" err="1">
                <a:solidFill>
                  <a:srgbClr val="000000"/>
                </a:solidFill>
                <a:latin typeface="Bookman Old Style" panose="02050604050505020204" pitchFamily="18" charset="0"/>
              </a:rPr>
              <a:t>Move</a:t>
            </a:r>
            <a:r>
              <a:rPr lang="ru-RU" sz="2400" dirty="0">
                <a:solidFill>
                  <a:srgbClr val="000000"/>
                </a:solidFill>
                <a:latin typeface="Bookman Old Style" panose="02050604050505020204" pitchFamily="18" charset="0"/>
              </a:rPr>
              <a:t>, который реализуется в классе </a:t>
            </a:r>
            <a:r>
              <a:rPr lang="ru-RU" sz="2400" dirty="0" err="1">
                <a:solidFill>
                  <a:srgbClr val="000000"/>
                </a:solidFill>
                <a:latin typeface="Bookman Old Style" panose="02050604050505020204" pitchFamily="18" charset="0"/>
              </a:rPr>
              <a:t>Car</a:t>
            </a:r>
            <a:r>
              <a:rPr lang="ru-RU" sz="2400" dirty="0" smtClean="0">
                <a:solidFill>
                  <a:srgbClr val="000000"/>
                </a:solidFill>
                <a:latin typeface="Bookman Old Style" panose="02050604050505020204" pitchFamily="18" charset="0"/>
              </a:rPr>
              <a:t>:</a:t>
            </a:r>
            <a:endParaRPr lang="en-US" sz="2400" dirty="0" smtClean="0">
              <a:solidFill>
                <a:srgbClr val="000000"/>
              </a:solidFill>
              <a:latin typeface="Bookman Old Style" panose="02050604050505020204" pitchFamily="18" charset="0"/>
            </a:endParaRPr>
          </a:p>
          <a:p>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interface</a:t>
            </a:r>
            <a:r>
              <a:rPr lang="en-US" sz="2400" dirty="0">
                <a:solidFill>
                  <a:srgbClr val="000000"/>
                </a:solidFill>
                <a:latin typeface="Cascadia Mono" panose="020B0609020000020004" pitchFamily="49" charset="0"/>
              </a:rPr>
              <a:t> </a:t>
            </a:r>
            <a:r>
              <a:rPr lang="en-US" sz="2400" dirty="0" err="1">
                <a:solidFill>
                  <a:srgbClr val="2B91AF"/>
                </a:solidFill>
                <a:latin typeface="Cascadia Mono" panose="020B0609020000020004" pitchFamily="49" charset="0"/>
              </a:rPr>
              <a:t>IMovable</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void</a:t>
            </a:r>
            <a:r>
              <a:rPr lang="en-US" sz="2400" dirty="0">
                <a:solidFill>
                  <a:srgbClr val="000000"/>
                </a:solidFill>
                <a:latin typeface="Cascadia Mono" panose="020B0609020000020004" pitchFamily="49" charset="0"/>
              </a:rPr>
              <a:t> Move();</a:t>
            </a:r>
          </a:p>
          <a:p>
            <a:r>
              <a:rPr lang="ru-RU" sz="2400" dirty="0">
                <a:solidFill>
                  <a:srgbClr val="000000"/>
                </a:solidFill>
                <a:latin typeface="Cascadia Mono" panose="020B0609020000020004" pitchFamily="49" charset="0"/>
              </a:rPr>
              <a:t>}</a:t>
            </a:r>
          </a:p>
          <a:p>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Car</a:t>
            </a:r>
            <a:r>
              <a:rPr lang="en-US" sz="2400" dirty="0">
                <a:solidFill>
                  <a:srgbClr val="000000"/>
                </a:solidFill>
                <a:latin typeface="Cascadia Mono" panose="020B0609020000020004" pitchFamily="49" charset="0"/>
              </a:rPr>
              <a:t> : </a:t>
            </a:r>
            <a:r>
              <a:rPr lang="en-US" sz="2400" dirty="0" err="1">
                <a:solidFill>
                  <a:srgbClr val="000000"/>
                </a:solidFill>
                <a:latin typeface="Cascadia Mono" panose="020B0609020000020004" pitchFamily="49" charset="0"/>
              </a:rPr>
              <a:t>IMovable</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void</a:t>
            </a:r>
            <a:r>
              <a:rPr lang="en-US" sz="2400" dirty="0">
                <a:solidFill>
                  <a:srgbClr val="000000"/>
                </a:solidFill>
                <a:latin typeface="Cascadia Mono" panose="020B0609020000020004" pitchFamily="49" charset="0"/>
              </a:rPr>
              <a:t> Move()</a:t>
            </a:r>
          </a:p>
          <a:p>
            <a:r>
              <a:rPr lang="ru-RU" sz="2400" dirty="0">
                <a:solidFill>
                  <a:srgbClr val="000000"/>
                </a:solidFill>
                <a:latin typeface="Cascadia Mono" panose="020B0609020000020004" pitchFamily="49" charset="0"/>
              </a:rPr>
              <a:t>    {</a:t>
            </a:r>
          </a:p>
          <a:p>
            <a:r>
              <a:rPr lang="en-US" sz="2400" dirty="0">
                <a:solidFill>
                  <a:srgbClr val="000000"/>
                </a:solidFill>
                <a:latin typeface="Cascadia Mono" panose="020B0609020000020004" pitchFamily="49" charset="0"/>
              </a:rPr>
              <a:t>        </a:t>
            </a:r>
            <a:r>
              <a:rPr lang="en-US" sz="2400" dirty="0" err="1">
                <a:solidFill>
                  <a:srgbClr val="000000"/>
                </a:solidFill>
                <a:latin typeface="Cascadia Mono" panose="020B0609020000020004" pitchFamily="49" charset="0"/>
              </a:rPr>
              <a:t>Console.WriteLine</a:t>
            </a:r>
            <a:r>
              <a:rPr lang="en-US" sz="2400" dirty="0">
                <a:solidFill>
                  <a:srgbClr val="000000"/>
                </a:solidFill>
                <a:latin typeface="Cascadia Mono" panose="020B0609020000020004" pitchFamily="49" charset="0"/>
              </a:rPr>
              <a:t>(</a:t>
            </a:r>
            <a:r>
              <a:rPr lang="en-US" sz="2400" dirty="0">
                <a:solidFill>
                  <a:srgbClr val="A31515"/>
                </a:solidFill>
                <a:latin typeface="Cascadia Mono" panose="020B0609020000020004" pitchFamily="49" charset="0"/>
              </a:rPr>
              <a:t>"</a:t>
            </a:r>
            <a:r>
              <a:rPr lang="ru-RU" sz="2400" dirty="0">
                <a:solidFill>
                  <a:srgbClr val="A31515"/>
                </a:solidFill>
                <a:latin typeface="Cascadia Mono" panose="020B0609020000020004" pitchFamily="49" charset="0"/>
              </a:rPr>
              <a:t>Машина едет"</a:t>
            </a:r>
            <a:r>
              <a:rPr lang="ru-RU" sz="2400" dirty="0">
                <a:solidFill>
                  <a:srgbClr val="000000"/>
                </a:solidFill>
                <a:latin typeface="Cascadia Mono" panose="020B0609020000020004" pitchFamily="49" charset="0"/>
              </a:rPr>
              <a:t>);</a:t>
            </a:r>
          </a:p>
          <a:p>
            <a:r>
              <a:rPr lang="ru-RU" sz="2400" dirty="0">
                <a:solidFill>
                  <a:srgbClr val="000000"/>
                </a:solidFill>
                <a:latin typeface="Cascadia Mono" panose="020B0609020000020004" pitchFamily="49" charset="0"/>
              </a:rPr>
              <a:t>    }</a:t>
            </a:r>
          </a:p>
          <a:p>
            <a:r>
              <a:rPr lang="ru-RU" sz="2400" dirty="0">
                <a:solidFill>
                  <a:srgbClr val="000000"/>
                </a:solidFill>
                <a:latin typeface="Cascadia Mono" panose="020B0609020000020004" pitchFamily="49" charset="0"/>
              </a:rPr>
              <a:t>}</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90192539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304800" y="0"/>
            <a:ext cx="11596577" cy="6740307"/>
          </a:xfrm>
          <a:prstGeom prst="rect">
            <a:avLst/>
          </a:prstGeom>
        </p:spPr>
        <p:txBody>
          <a:bodyPr wrap="square">
            <a:spAutoFit/>
          </a:bodyPr>
          <a:lstStyle/>
          <a:p>
            <a:pPr algn="just">
              <a:lnSpc>
                <a:spcPct val="150000"/>
              </a:lnSpc>
            </a:pPr>
            <a:r>
              <a:rPr lang="ru-RU" sz="2400" b="1" dirty="0">
                <a:solidFill>
                  <a:srgbClr val="000000"/>
                </a:solidFill>
                <a:latin typeface="Bookman Old Style" panose="02050604050505020204" pitchFamily="18" charset="0"/>
              </a:rPr>
              <a:t>Ассоциация</a:t>
            </a:r>
            <a:r>
              <a:rPr lang="ru-RU" sz="2400" dirty="0">
                <a:solidFill>
                  <a:srgbClr val="000000"/>
                </a:solidFill>
                <a:latin typeface="Bookman Old Style" panose="02050604050505020204" pitchFamily="18" charset="0"/>
              </a:rPr>
              <a:t> - это отношение, при котором объекты одного типа неким образом связаны с объектами другого типа. Например, объект одного типа содержит или использует объект другого типа. Например, игрок играет в определенной команде</a:t>
            </a:r>
            <a:r>
              <a:rPr lang="ru-RU" sz="2400" dirty="0" smtClean="0">
                <a:solidFill>
                  <a:srgbClr val="000000"/>
                </a:solidFill>
                <a:latin typeface="Bookman Old Style" panose="02050604050505020204" pitchFamily="18" charset="0"/>
              </a:rPr>
              <a:t>:</a:t>
            </a:r>
            <a:endParaRPr lang="en-US" sz="2400" dirty="0" smtClean="0">
              <a:solidFill>
                <a:srgbClr val="000000"/>
              </a:solidFill>
              <a:latin typeface="Bookman Old Style" panose="02050604050505020204" pitchFamily="18" charset="0"/>
            </a:endParaRPr>
          </a:p>
          <a:p>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Team</a:t>
            </a:r>
            <a:endParaRPr lang="en-US" sz="2400" dirty="0">
              <a:solidFill>
                <a:srgbClr val="000000"/>
              </a:solidFill>
              <a:latin typeface="Cascadia Mono" panose="020B0609020000020004" pitchFamily="49" charset="0"/>
            </a:endParaRPr>
          </a:p>
          <a:p>
            <a:r>
              <a:rPr lang="ru-RU" sz="2400" dirty="0" smtClean="0">
                <a:solidFill>
                  <a:srgbClr val="000000"/>
                </a:solidFill>
                <a:latin typeface="Cascadia Mono" panose="020B0609020000020004" pitchFamily="49" charset="0"/>
              </a:rPr>
              <a:t>{}</a:t>
            </a:r>
            <a:endParaRPr lang="ru-RU" sz="2400" dirty="0">
              <a:solidFill>
                <a:srgbClr val="000000"/>
              </a:solidFill>
              <a:latin typeface="Cascadia Mono" panose="020B0609020000020004" pitchFamily="49" charset="0"/>
            </a:endParaRPr>
          </a:p>
          <a:p>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Player</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Team </a:t>
            </a:r>
            <a:r>
              <a:rPr lang="en-US" sz="2400" dirty="0" err="1">
                <a:solidFill>
                  <a:srgbClr val="000000"/>
                </a:solidFill>
                <a:latin typeface="Cascadia Mono" panose="020B0609020000020004" pitchFamily="49" charset="0"/>
              </a:rPr>
              <a:t>Team</a:t>
            </a:r>
            <a:r>
              <a:rPr lang="en-US" sz="2400" dirty="0">
                <a:solidFill>
                  <a:srgbClr val="000000"/>
                </a:solidFill>
                <a:latin typeface="Cascadia Mono" panose="020B0609020000020004" pitchFamily="49" charset="0"/>
              </a:rPr>
              <a:t> { </a:t>
            </a:r>
            <a:r>
              <a:rPr lang="en-US" sz="2400" dirty="0">
                <a:solidFill>
                  <a:srgbClr val="0000FF"/>
                </a:solidFill>
                <a:latin typeface="Cascadia Mono" panose="020B0609020000020004" pitchFamily="49" charset="0"/>
              </a:rPr>
              <a:t>get</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set</a:t>
            </a:r>
            <a:r>
              <a:rPr lang="en-US" sz="2400" dirty="0">
                <a:solidFill>
                  <a:srgbClr val="000000"/>
                </a:solidFill>
                <a:latin typeface="Cascadia Mono" panose="020B0609020000020004" pitchFamily="49" charset="0"/>
              </a:rPr>
              <a:t>; }</a:t>
            </a:r>
          </a:p>
          <a:p>
            <a:r>
              <a:rPr lang="ru-RU" sz="2400" dirty="0" smtClean="0">
                <a:solidFill>
                  <a:srgbClr val="000000"/>
                </a:solidFill>
                <a:latin typeface="Cascadia Mono" panose="020B0609020000020004" pitchFamily="49" charset="0"/>
              </a:rPr>
              <a:t>}</a:t>
            </a:r>
            <a:endParaRPr lang="en-US" sz="2400" dirty="0" smtClean="0">
              <a:solidFill>
                <a:srgbClr val="000000"/>
              </a:solidFill>
              <a:latin typeface="Cascadia Mono" panose="020B0609020000020004" pitchFamily="49" charset="0"/>
            </a:endParaRPr>
          </a:p>
          <a:p>
            <a:pPr algn="just">
              <a:lnSpc>
                <a:spcPct val="150000"/>
              </a:lnSpc>
            </a:pPr>
            <a:r>
              <a:rPr lang="ru-RU" sz="2400" dirty="0">
                <a:solidFill>
                  <a:srgbClr val="000000"/>
                </a:solidFill>
                <a:latin typeface="Bookman Old Style" panose="02050604050505020204" pitchFamily="18" charset="0"/>
              </a:rPr>
              <a:t>Класс </a:t>
            </a:r>
            <a:r>
              <a:rPr lang="ru-RU" sz="2400" dirty="0" err="1">
                <a:solidFill>
                  <a:srgbClr val="000000"/>
                </a:solidFill>
                <a:latin typeface="Bookman Old Style" panose="02050604050505020204" pitchFamily="18" charset="0"/>
              </a:rPr>
              <a:t>Player</a:t>
            </a:r>
            <a:r>
              <a:rPr lang="ru-RU" sz="2400" dirty="0">
                <a:solidFill>
                  <a:srgbClr val="000000"/>
                </a:solidFill>
                <a:latin typeface="Bookman Old Style" panose="02050604050505020204" pitchFamily="18" charset="0"/>
              </a:rPr>
              <a:t> связан отношением ассоциации с </a:t>
            </a:r>
            <a:r>
              <a:rPr lang="ru-RU" sz="2400" dirty="0" err="1">
                <a:solidFill>
                  <a:srgbClr val="000000"/>
                </a:solidFill>
                <a:latin typeface="Bookman Old Style" panose="02050604050505020204" pitchFamily="18" charset="0"/>
              </a:rPr>
              <a:t>класом</a:t>
            </a:r>
            <a:r>
              <a:rPr lang="ru-RU" sz="2400" dirty="0">
                <a:solidFill>
                  <a:srgbClr val="000000"/>
                </a:solidFill>
                <a:latin typeface="Bookman Old Style" panose="02050604050505020204" pitchFamily="18" charset="0"/>
              </a:rPr>
              <a:t> </a:t>
            </a:r>
            <a:r>
              <a:rPr lang="ru-RU" sz="2400" dirty="0" err="1">
                <a:solidFill>
                  <a:srgbClr val="000000"/>
                </a:solidFill>
                <a:latin typeface="Bookman Old Style" panose="02050604050505020204" pitchFamily="18" charset="0"/>
              </a:rPr>
              <a:t>Team</a:t>
            </a:r>
            <a:r>
              <a:rPr lang="ru-RU" sz="2400" dirty="0">
                <a:solidFill>
                  <a:srgbClr val="000000"/>
                </a:solidFill>
                <a:latin typeface="Bookman Old Style" panose="02050604050505020204" pitchFamily="18" charset="0"/>
              </a:rPr>
              <a:t>. Нередко при отношении ассоциации указывается кратность связей. </a:t>
            </a:r>
            <a:r>
              <a:rPr lang="ru-RU" sz="2400" dirty="0" smtClean="0">
                <a:solidFill>
                  <a:srgbClr val="000000"/>
                </a:solidFill>
                <a:latin typeface="Bookman Old Style" panose="02050604050505020204" pitchFamily="18" charset="0"/>
              </a:rPr>
              <a:t>В данном случае одна </a:t>
            </a:r>
            <a:r>
              <a:rPr lang="ru-RU" sz="2400" dirty="0">
                <a:solidFill>
                  <a:srgbClr val="000000"/>
                </a:solidFill>
                <a:latin typeface="Bookman Old Style" panose="02050604050505020204" pitchFamily="18" charset="0"/>
              </a:rPr>
              <a:t>команда будет соответствовать многим игрокам</a:t>
            </a:r>
            <a:r>
              <a:rPr lang="ru-RU" sz="2400" dirty="0" smtClean="0">
                <a:solidFill>
                  <a:srgbClr val="000000"/>
                </a:solidFill>
                <a:latin typeface="Bookman Old Style" panose="02050604050505020204" pitchFamily="18" charset="0"/>
              </a:rPr>
              <a:t>.</a:t>
            </a:r>
            <a:endParaRPr lang="ru-RU" sz="2400" dirty="0">
              <a:solidFill>
                <a:srgbClr val="000000"/>
              </a:solidFill>
              <a:latin typeface="Bookman Old Style" panose="02050604050505020204" pitchFamily="18" charset="0"/>
            </a:endParaRPr>
          </a:p>
          <a:p>
            <a:pPr algn="just">
              <a:lnSpc>
                <a:spcPct val="150000"/>
              </a:lnSpc>
            </a:pPr>
            <a:r>
              <a:rPr lang="ru-RU" sz="2400" dirty="0">
                <a:solidFill>
                  <a:srgbClr val="000000"/>
                </a:solidFill>
                <a:latin typeface="Bookman Old Style" panose="02050604050505020204" pitchFamily="18" charset="0"/>
              </a:rPr>
              <a:t>Агрегация и композиция являются частными случаями ассоциации.</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185960598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262270" y="0"/>
            <a:ext cx="11929730" cy="6740307"/>
          </a:xfrm>
          <a:prstGeom prst="rect">
            <a:avLst/>
          </a:prstGeom>
        </p:spPr>
        <p:txBody>
          <a:bodyPr wrap="square">
            <a:spAutoFit/>
          </a:bodyPr>
          <a:lstStyle/>
          <a:p>
            <a:pPr algn="just">
              <a:lnSpc>
                <a:spcPct val="150000"/>
              </a:lnSpc>
            </a:pPr>
            <a:r>
              <a:rPr lang="ru-RU" sz="2400" b="1" dirty="0">
                <a:solidFill>
                  <a:srgbClr val="000000"/>
                </a:solidFill>
                <a:latin typeface="Bookman Old Style" panose="02050604050505020204" pitchFamily="18" charset="0"/>
              </a:rPr>
              <a:t>Композиция</a:t>
            </a:r>
            <a:r>
              <a:rPr lang="ru-RU" sz="2400" dirty="0">
                <a:solidFill>
                  <a:srgbClr val="000000"/>
                </a:solidFill>
                <a:latin typeface="Bookman Old Style" panose="02050604050505020204" pitchFamily="18" charset="0"/>
              </a:rPr>
              <a:t> определяет отношение HAS A, то есть отношение "имеет". Например, в класс автомобиля содержит объект класса электрического двигателя</a:t>
            </a:r>
            <a:r>
              <a:rPr lang="ru-RU" sz="2400" dirty="0" smtClean="0">
                <a:solidFill>
                  <a:srgbClr val="000000"/>
                </a:solidFill>
                <a:latin typeface="Bookman Old Style" panose="02050604050505020204" pitchFamily="18" charset="0"/>
              </a:rPr>
              <a:t>:</a:t>
            </a:r>
          </a:p>
          <a:p>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err="1" smtClean="0">
                <a:solidFill>
                  <a:srgbClr val="2B91AF"/>
                </a:solidFill>
                <a:latin typeface="Cascadia Mono" panose="020B0609020000020004" pitchFamily="49" charset="0"/>
              </a:rPr>
              <a:t>ElectricEngine</a:t>
            </a:r>
            <a:r>
              <a:rPr lang="en-US" sz="2400" dirty="0" smtClean="0">
                <a:solidFill>
                  <a:srgbClr val="000000"/>
                </a:solidFill>
                <a:latin typeface="Cascadia Mono" panose="020B0609020000020004" pitchFamily="49" charset="0"/>
              </a:rPr>
              <a:t> </a:t>
            </a:r>
            <a:r>
              <a:rPr lang="ru-RU" sz="2400" dirty="0" smtClean="0">
                <a:solidFill>
                  <a:srgbClr val="000000"/>
                </a:solidFill>
                <a:latin typeface="Cascadia Mono" panose="020B0609020000020004" pitchFamily="49" charset="0"/>
              </a:rPr>
              <a:t>{ }</a:t>
            </a:r>
            <a:endParaRPr lang="ru-RU" sz="2400" dirty="0">
              <a:solidFill>
                <a:srgbClr val="000000"/>
              </a:solidFill>
              <a:latin typeface="Cascadia Mono" panose="020B0609020000020004" pitchFamily="49" charset="0"/>
            </a:endParaRPr>
          </a:p>
          <a:p>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Car</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a:t>
            </a:r>
            <a:r>
              <a:rPr lang="en-US" sz="2400" dirty="0" err="1">
                <a:solidFill>
                  <a:srgbClr val="000000"/>
                </a:solidFill>
                <a:latin typeface="Cascadia Mono" panose="020B0609020000020004" pitchFamily="49" charset="0"/>
              </a:rPr>
              <a:t>ElectricEngine</a:t>
            </a:r>
            <a:r>
              <a:rPr lang="en-US" sz="2400" dirty="0">
                <a:solidFill>
                  <a:srgbClr val="000000"/>
                </a:solidFill>
                <a:latin typeface="Cascadia Mono" panose="020B0609020000020004" pitchFamily="49" charset="0"/>
              </a:rPr>
              <a:t> engine;</a:t>
            </a:r>
          </a:p>
          <a:p>
            <a:r>
              <a:rPr lang="en-US" sz="2400" dirty="0" smtClean="0">
                <a:solidFill>
                  <a:srgbClr val="000000"/>
                </a:solidFill>
                <a:latin typeface="Cascadia Mono" panose="020B0609020000020004" pitchFamily="49" charset="0"/>
              </a:rPr>
              <a:t>    </a:t>
            </a:r>
            <a:r>
              <a:rPr lang="en-US" sz="2400" dirty="0" smtClean="0">
                <a:solidFill>
                  <a:srgbClr val="0000FF"/>
                </a:solidFill>
                <a:latin typeface="Cascadia Mono" panose="020B0609020000020004" pitchFamily="49" charset="0"/>
              </a:rPr>
              <a:t>public</a:t>
            </a:r>
            <a:r>
              <a:rPr lang="en-US" sz="2400" dirty="0" smtClean="0">
                <a:solidFill>
                  <a:srgbClr val="000000"/>
                </a:solidFill>
                <a:latin typeface="Cascadia Mono" panose="020B0609020000020004" pitchFamily="49" charset="0"/>
              </a:rPr>
              <a:t> </a:t>
            </a:r>
            <a:r>
              <a:rPr lang="en-US" sz="2400" dirty="0" smtClean="0">
                <a:solidFill>
                  <a:srgbClr val="2B91AF"/>
                </a:solidFill>
                <a:latin typeface="Cascadia Mono" panose="020B0609020000020004" pitchFamily="49" charset="0"/>
              </a:rPr>
              <a:t>Car</a:t>
            </a:r>
            <a:r>
              <a:rPr lang="en-US" sz="2400" dirty="0" smtClean="0">
                <a:solidFill>
                  <a:srgbClr val="000000"/>
                </a:solidFill>
                <a:latin typeface="Cascadia Mono" panose="020B0609020000020004" pitchFamily="49" charset="0"/>
              </a:rPr>
              <a:t>()</a:t>
            </a:r>
          </a:p>
          <a:p>
            <a:r>
              <a:rPr lang="ru-RU" sz="2400" dirty="0" smtClean="0">
                <a:solidFill>
                  <a:srgbClr val="000000"/>
                </a:solidFill>
                <a:latin typeface="Cascadia Mono" panose="020B0609020000020004" pitchFamily="49" charset="0"/>
              </a:rPr>
              <a:t>    </a:t>
            </a:r>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engine = </a:t>
            </a:r>
            <a:r>
              <a:rPr lang="en-US" sz="2400" dirty="0">
                <a:solidFill>
                  <a:srgbClr val="0000FF"/>
                </a:solidFill>
                <a:latin typeface="Cascadia Mono" panose="020B0609020000020004" pitchFamily="49" charset="0"/>
              </a:rPr>
              <a:t>new</a:t>
            </a:r>
            <a:r>
              <a:rPr lang="en-US" sz="2400" dirty="0">
                <a:solidFill>
                  <a:srgbClr val="000000"/>
                </a:solidFill>
                <a:latin typeface="Cascadia Mono" panose="020B0609020000020004" pitchFamily="49" charset="0"/>
              </a:rPr>
              <a:t> </a:t>
            </a:r>
            <a:r>
              <a:rPr lang="en-US" sz="2400" dirty="0" err="1">
                <a:solidFill>
                  <a:srgbClr val="000000"/>
                </a:solidFill>
                <a:latin typeface="Cascadia Mono" panose="020B0609020000020004" pitchFamily="49" charset="0"/>
              </a:rPr>
              <a:t>ElectricEngine</a:t>
            </a:r>
            <a:r>
              <a:rPr lang="en-US" sz="2400" dirty="0">
                <a:solidFill>
                  <a:srgbClr val="000000"/>
                </a:solidFill>
                <a:latin typeface="Cascadia Mono" panose="020B0609020000020004" pitchFamily="49" charset="0"/>
              </a:rPr>
              <a:t>();</a:t>
            </a:r>
          </a:p>
          <a:p>
            <a:r>
              <a:rPr lang="ru-RU" sz="2400" dirty="0">
                <a:solidFill>
                  <a:srgbClr val="000000"/>
                </a:solidFill>
                <a:latin typeface="Cascadia Mono" panose="020B0609020000020004" pitchFamily="49" charset="0"/>
              </a:rPr>
              <a:t>    }</a:t>
            </a:r>
          </a:p>
          <a:p>
            <a:r>
              <a:rPr lang="ru-RU" sz="2400" dirty="0" smtClean="0">
                <a:solidFill>
                  <a:srgbClr val="000000"/>
                </a:solidFill>
                <a:latin typeface="Cascadia Mono" panose="020B0609020000020004" pitchFamily="49" charset="0"/>
              </a:rPr>
              <a:t>}</a:t>
            </a:r>
          </a:p>
          <a:p>
            <a:pPr algn="just">
              <a:lnSpc>
                <a:spcPct val="150000"/>
              </a:lnSpc>
            </a:pPr>
            <a:r>
              <a:rPr lang="ru-RU" sz="2400" dirty="0" smtClean="0">
                <a:solidFill>
                  <a:srgbClr val="000000"/>
                </a:solidFill>
                <a:latin typeface="Bookman Old Style" panose="02050604050505020204" pitchFamily="18" charset="0"/>
              </a:rPr>
              <a:t>Класс </a:t>
            </a:r>
            <a:r>
              <a:rPr lang="ru-RU" sz="2400" dirty="0">
                <a:solidFill>
                  <a:srgbClr val="000000"/>
                </a:solidFill>
                <a:latin typeface="Bookman Old Style" panose="02050604050505020204" pitchFamily="18" charset="0"/>
              </a:rPr>
              <a:t>автомобиля </a:t>
            </a:r>
            <a:r>
              <a:rPr lang="ru-RU" sz="2400" dirty="0" smtClean="0">
                <a:solidFill>
                  <a:srgbClr val="000000"/>
                </a:solidFill>
                <a:latin typeface="Bookman Old Style" panose="02050604050505020204" pitchFamily="18" charset="0"/>
              </a:rPr>
              <a:t>управляет </a:t>
            </a:r>
            <a:r>
              <a:rPr lang="ru-RU" sz="2400" dirty="0">
                <a:solidFill>
                  <a:srgbClr val="000000"/>
                </a:solidFill>
                <a:latin typeface="Bookman Old Style" panose="02050604050505020204" pitchFamily="18" charset="0"/>
              </a:rPr>
              <a:t>жизненным циклом </a:t>
            </a:r>
            <a:r>
              <a:rPr lang="ru-RU" sz="2400" dirty="0" smtClean="0">
                <a:solidFill>
                  <a:srgbClr val="000000"/>
                </a:solidFill>
                <a:latin typeface="Bookman Old Style" panose="02050604050505020204" pitchFamily="18" charset="0"/>
              </a:rPr>
              <a:t>двигателя</a:t>
            </a:r>
            <a:r>
              <a:rPr lang="ru-RU" sz="2400" dirty="0">
                <a:solidFill>
                  <a:srgbClr val="000000"/>
                </a:solidFill>
                <a:latin typeface="Bookman Old Style" panose="02050604050505020204" pitchFamily="18" charset="0"/>
              </a:rPr>
              <a:t>. При уничтожении </a:t>
            </a:r>
            <a:r>
              <a:rPr lang="ru-RU" sz="2400" dirty="0" smtClean="0">
                <a:solidFill>
                  <a:srgbClr val="000000"/>
                </a:solidFill>
                <a:latin typeface="Bookman Old Style" panose="02050604050505020204" pitchFamily="18" charset="0"/>
              </a:rPr>
              <a:t>автомобиля вместе </a:t>
            </a:r>
            <a:r>
              <a:rPr lang="ru-RU" sz="2400" dirty="0">
                <a:solidFill>
                  <a:srgbClr val="000000"/>
                </a:solidFill>
                <a:latin typeface="Bookman Old Style" panose="02050604050505020204" pitchFamily="18" charset="0"/>
              </a:rPr>
              <a:t>с ним будет уничтожен и объект двигателя. </a:t>
            </a:r>
            <a:r>
              <a:rPr lang="ru-RU" sz="2400" dirty="0" smtClean="0">
                <a:solidFill>
                  <a:srgbClr val="000000"/>
                </a:solidFill>
                <a:latin typeface="Bookman Old Style" panose="02050604050505020204" pitchFamily="18" charset="0"/>
              </a:rPr>
              <a:t>Объект автомобиля – главный, </a:t>
            </a:r>
            <a:r>
              <a:rPr lang="ru-RU" sz="2400" dirty="0">
                <a:solidFill>
                  <a:srgbClr val="000000"/>
                </a:solidFill>
                <a:latin typeface="Bookman Old Style" panose="02050604050505020204" pitchFamily="18" charset="0"/>
              </a:rPr>
              <a:t>а объект двигателя - </a:t>
            </a:r>
            <a:r>
              <a:rPr lang="ru-RU" sz="2400" dirty="0" smtClean="0">
                <a:solidFill>
                  <a:srgbClr val="000000"/>
                </a:solidFill>
                <a:latin typeface="Bookman Old Style" panose="02050604050505020204" pitchFamily="18" charset="0"/>
              </a:rPr>
              <a:t>зависимый</a:t>
            </a:r>
            <a:r>
              <a:rPr lang="ru-RU" sz="2400" dirty="0">
                <a:solidFill>
                  <a:srgbClr val="000000"/>
                </a:solidFill>
                <a:latin typeface="Bookman Old Style" panose="02050604050505020204" pitchFamily="18" charset="0"/>
              </a:rPr>
              <a:t>.</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361041360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0" y="0"/>
            <a:ext cx="12192000" cy="6924973"/>
          </a:xfrm>
          <a:prstGeom prst="rect">
            <a:avLst/>
          </a:prstGeom>
        </p:spPr>
        <p:txBody>
          <a:bodyPr wrap="square" lIns="360000" rIns="360000">
            <a:spAutoFit/>
          </a:bodyPr>
          <a:lstStyle/>
          <a:p>
            <a:pPr algn="just">
              <a:lnSpc>
                <a:spcPct val="150000"/>
              </a:lnSpc>
            </a:pPr>
            <a:r>
              <a:rPr lang="ru-RU" sz="2400" b="1" dirty="0" smtClean="0">
                <a:solidFill>
                  <a:srgbClr val="000000"/>
                </a:solidFill>
                <a:latin typeface="Bookman Old Style" panose="02050604050505020204" pitchFamily="18" charset="0"/>
              </a:rPr>
              <a:t>Агрегация.</a:t>
            </a:r>
            <a:r>
              <a:rPr lang="ru-RU" sz="2400" dirty="0" smtClean="0">
                <a:solidFill>
                  <a:srgbClr val="000000"/>
                </a:solidFill>
                <a:latin typeface="Bookman Old Style" panose="02050604050505020204" pitchFamily="18" charset="0"/>
              </a:rPr>
              <a:t> Она </a:t>
            </a:r>
            <a:r>
              <a:rPr lang="ru-RU" sz="2400" dirty="0">
                <a:solidFill>
                  <a:srgbClr val="000000"/>
                </a:solidFill>
                <a:latin typeface="Bookman Old Style" panose="02050604050505020204" pitchFamily="18" charset="0"/>
              </a:rPr>
              <a:t>также предполагает отношение HAS A, но реализуется она </a:t>
            </a:r>
            <a:r>
              <a:rPr lang="ru-RU" sz="2400" dirty="0" smtClean="0">
                <a:solidFill>
                  <a:srgbClr val="000000"/>
                </a:solidFill>
                <a:latin typeface="Bookman Old Style" panose="02050604050505020204" pitchFamily="18" charset="0"/>
              </a:rPr>
              <a:t>иначе</a:t>
            </a:r>
          </a:p>
          <a:p>
            <a:pPr algn="just">
              <a:lnSpc>
                <a:spcPct val="150000"/>
              </a:lnSpc>
            </a:pPr>
            <a:r>
              <a:rPr lang="en-US" sz="2400" dirty="0" smtClean="0">
                <a:solidFill>
                  <a:srgbClr val="0000FF"/>
                </a:solidFill>
                <a:latin typeface="Cascadia Mono" panose="020B0609020000020004" pitchFamily="49" charset="0"/>
              </a:rPr>
              <a:t>public</a:t>
            </a:r>
            <a:r>
              <a:rPr lang="ru-RU" sz="2400" dirty="0" smtClean="0">
                <a:solidFill>
                  <a:srgbClr val="0000FF"/>
                </a:solidFill>
                <a:latin typeface="Cascadia Mono" panose="020B0609020000020004" pitchFamily="49" charset="0"/>
              </a:rPr>
              <a:t> </a:t>
            </a:r>
            <a:r>
              <a:rPr lang="en-US" sz="2400" dirty="0" smtClean="0">
                <a:solidFill>
                  <a:srgbClr val="0000FF"/>
                </a:solidFill>
                <a:latin typeface="Cascadia Mono" panose="020B0609020000020004" pitchFamily="49" charset="0"/>
              </a:rPr>
              <a:t>abstract</a:t>
            </a:r>
            <a:r>
              <a:rPr lang="en-US" sz="2400" dirty="0" smtClean="0">
                <a:solidFill>
                  <a:srgbClr val="000000"/>
                </a:solidFill>
                <a:latin typeface="Cascadia Mono" panose="020B0609020000020004" pitchFamily="49" charset="0"/>
              </a:rPr>
              <a:t> </a:t>
            </a:r>
            <a:r>
              <a:rPr lang="en-US" sz="2400" dirty="0" smtClean="0">
                <a:solidFill>
                  <a:srgbClr val="0000FF"/>
                </a:solidFill>
                <a:latin typeface="Cascadia Mono" panose="020B0609020000020004" pitchFamily="49" charset="0"/>
              </a:rPr>
              <a:t>class</a:t>
            </a:r>
            <a:r>
              <a:rPr lang="en-US" sz="2400" dirty="0" smtClean="0">
                <a:solidFill>
                  <a:srgbClr val="000000"/>
                </a:solidFill>
                <a:latin typeface="Cascadia Mono" panose="020B0609020000020004" pitchFamily="49" charset="0"/>
              </a:rPr>
              <a:t> </a:t>
            </a:r>
            <a:r>
              <a:rPr lang="en-US" sz="2400" dirty="0" smtClean="0">
                <a:solidFill>
                  <a:srgbClr val="2B91AF"/>
                </a:solidFill>
                <a:latin typeface="Cascadia Mono" panose="020B0609020000020004" pitchFamily="49" charset="0"/>
              </a:rPr>
              <a:t>Engine</a:t>
            </a:r>
            <a:endParaRPr lang="en-US" sz="2400" dirty="0" smtClean="0">
              <a:solidFill>
                <a:srgbClr val="000000"/>
              </a:solidFill>
              <a:latin typeface="Cascadia Mono" panose="020B0609020000020004" pitchFamily="49" charset="0"/>
            </a:endParaRPr>
          </a:p>
          <a:p>
            <a:r>
              <a:rPr lang="ru-RU" sz="2400" dirty="0" smtClean="0">
                <a:solidFill>
                  <a:srgbClr val="000000"/>
                </a:solidFill>
                <a:latin typeface="Cascadia Mono" panose="020B0609020000020004" pitchFamily="49" charset="0"/>
              </a:rPr>
              <a:t>{ }</a:t>
            </a:r>
            <a:endParaRPr lang="ru-RU" sz="2400" dirty="0">
              <a:solidFill>
                <a:srgbClr val="000000"/>
              </a:solidFill>
              <a:latin typeface="Cascadia Mono" panose="020B0609020000020004" pitchFamily="49" charset="0"/>
            </a:endParaRPr>
          </a:p>
          <a:p>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Car</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a:t>
            </a:r>
          </a:p>
          <a:p>
            <a:r>
              <a:rPr lang="ru-RU" sz="2400" dirty="0" smtClean="0">
                <a:solidFill>
                  <a:srgbClr val="000000"/>
                </a:solidFill>
                <a:latin typeface="Cascadia Mono" panose="020B0609020000020004" pitchFamily="49" charset="0"/>
              </a:rPr>
              <a:t>	</a:t>
            </a:r>
            <a:r>
              <a:rPr lang="en-US" sz="2400" dirty="0" smtClean="0">
                <a:solidFill>
                  <a:srgbClr val="000000"/>
                </a:solidFill>
                <a:latin typeface="Cascadia Mono" panose="020B0609020000020004" pitchFamily="49" charset="0"/>
              </a:rPr>
              <a:t> Engine </a:t>
            </a:r>
            <a:r>
              <a:rPr lang="en-US" sz="2400" dirty="0">
                <a:solidFill>
                  <a:srgbClr val="000000"/>
                </a:solidFill>
                <a:latin typeface="Cascadia Mono" panose="020B0609020000020004" pitchFamily="49" charset="0"/>
              </a:rPr>
              <a:t>engine;</a:t>
            </a:r>
          </a:p>
          <a:p>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smtClean="0">
                <a:solidFill>
                  <a:srgbClr val="2B91AF"/>
                </a:solidFill>
                <a:latin typeface="Cascadia Mono" panose="020B0609020000020004" pitchFamily="49" charset="0"/>
              </a:rPr>
              <a:t>Car</a:t>
            </a:r>
            <a:r>
              <a:rPr lang="en-US" sz="2400" dirty="0">
                <a:solidFill>
                  <a:srgbClr val="000000"/>
                </a:solidFill>
                <a:latin typeface="Cascadia Mono" panose="020B0609020000020004" pitchFamily="49" charset="0"/>
              </a:rPr>
              <a:t>(Engine </a:t>
            </a:r>
            <a:r>
              <a:rPr lang="en-US" sz="2400" dirty="0" err="1" smtClean="0">
                <a:solidFill>
                  <a:srgbClr val="000000"/>
                </a:solidFill>
                <a:latin typeface="Cascadia Mono" panose="020B0609020000020004" pitchFamily="49" charset="0"/>
              </a:rPr>
              <a:t>eng</a:t>
            </a:r>
            <a:r>
              <a:rPr lang="en-US" sz="2400" dirty="0" smtClean="0">
                <a:solidFill>
                  <a:srgbClr val="000000"/>
                </a:solidFill>
                <a:latin typeface="Cascadia Mono" panose="020B0609020000020004" pitchFamily="49" charset="0"/>
              </a:rPr>
              <a:t>)</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    {</a:t>
            </a:r>
          </a:p>
          <a:p>
            <a:r>
              <a:rPr lang="en-US" sz="2400" dirty="0">
                <a:solidFill>
                  <a:srgbClr val="000000"/>
                </a:solidFill>
                <a:latin typeface="Cascadia Mono" panose="020B0609020000020004" pitchFamily="49" charset="0"/>
              </a:rPr>
              <a:t>        engine = </a:t>
            </a:r>
            <a:r>
              <a:rPr lang="en-US" sz="2400" dirty="0" err="1">
                <a:solidFill>
                  <a:srgbClr val="000000"/>
                </a:solidFill>
                <a:latin typeface="Cascadia Mono" panose="020B0609020000020004" pitchFamily="49" charset="0"/>
              </a:rPr>
              <a:t>eng</a:t>
            </a:r>
            <a:r>
              <a:rPr lang="en-US" sz="2400" dirty="0">
                <a:solidFill>
                  <a:srgbClr val="000000"/>
                </a:solidFill>
                <a:latin typeface="Cascadia Mono" panose="020B0609020000020004" pitchFamily="49" charset="0"/>
              </a:rPr>
              <a:t>;</a:t>
            </a:r>
          </a:p>
          <a:p>
            <a:r>
              <a:rPr lang="ru-RU" sz="2400" dirty="0" smtClean="0">
                <a:solidFill>
                  <a:srgbClr val="000000"/>
                </a:solidFill>
                <a:latin typeface="Cascadia Mono" panose="020B0609020000020004" pitchFamily="49" charset="0"/>
              </a:rPr>
              <a:t>    }</a:t>
            </a:r>
          </a:p>
          <a:p>
            <a:r>
              <a:rPr lang="ru-RU" sz="2400" dirty="0" smtClean="0">
                <a:solidFill>
                  <a:srgbClr val="000000"/>
                </a:solidFill>
                <a:latin typeface="Cascadia Mono" panose="020B0609020000020004" pitchFamily="49" charset="0"/>
              </a:rPr>
              <a:t>}</a:t>
            </a:r>
          </a:p>
          <a:p>
            <a:pPr algn="just"/>
            <a:r>
              <a:rPr lang="ru-RU" sz="2400" dirty="0">
                <a:solidFill>
                  <a:srgbClr val="000000"/>
                </a:solidFill>
                <a:latin typeface="Bookman Old Style" panose="02050604050505020204" pitchFamily="18" charset="0"/>
              </a:rPr>
              <a:t>При агрегации реализуется слабая связь, то есть в данном случае объекты </a:t>
            </a:r>
            <a:r>
              <a:rPr lang="ru-RU" sz="2400" dirty="0" err="1">
                <a:solidFill>
                  <a:srgbClr val="000000"/>
                </a:solidFill>
                <a:latin typeface="Bookman Old Style" panose="02050604050505020204" pitchFamily="18" charset="0"/>
              </a:rPr>
              <a:t>Car</a:t>
            </a:r>
            <a:r>
              <a:rPr lang="ru-RU" sz="2400" dirty="0">
                <a:solidFill>
                  <a:srgbClr val="000000"/>
                </a:solidFill>
                <a:latin typeface="Bookman Old Style" panose="02050604050505020204" pitchFamily="18" charset="0"/>
              </a:rPr>
              <a:t> и </a:t>
            </a:r>
            <a:r>
              <a:rPr lang="ru-RU" sz="2400" dirty="0" err="1">
                <a:solidFill>
                  <a:srgbClr val="000000"/>
                </a:solidFill>
                <a:latin typeface="Bookman Old Style" panose="02050604050505020204" pitchFamily="18" charset="0"/>
              </a:rPr>
              <a:t>Engine</a:t>
            </a:r>
            <a:r>
              <a:rPr lang="ru-RU" sz="2400" dirty="0">
                <a:solidFill>
                  <a:srgbClr val="000000"/>
                </a:solidFill>
                <a:latin typeface="Bookman Old Style" panose="02050604050505020204" pitchFamily="18" charset="0"/>
              </a:rPr>
              <a:t> будут равноправны. В конструктор </a:t>
            </a:r>
            <a:r>
              <a:rPr lang="ru-RU" sz="2400" dirty="0" err="1">
                <a:solidFill>
                  <a:srgbClr val="000000"/>
                </a:solidFill>
                <a:latin typeface="Bookman Old Style" panose="02050604050505020204" pitchFamily="18" charset="0"/>
              </a:rPr>
              <a:t>Car</a:t>
            </a:r>
            <a:r>
              <a:rPr lang="ru-RU" sz="2400" dirty="0">
                <a:solidFill>
                  <a:srgbClr val="000000"/>
                </a:solidFill>
                <a:latin typeface="Bookman Old Style" panose="02050604050505020204" pitchFamily="18" charset="0"/>
              </a:rPr>
              <a:t> передается ссылка на уже имеющийся объект </a:t>
            </a:r>
            <a:r>
              <a:rPr lang="ru-RU" sz="2400" dirty="0" err="1">
                <a:solidFill>
                  <a:srgbClr val="000000"/>
                </a:solidFill>
                <a:latin typeface="Bookman Old Style" panose="02050604050505020204" pitchFamily="18" charset="0"/>
              </a:rPr>
              <a:t>Engine</a:t>
            </a:r>
            <a:r>
              <a:rPr lang="ru-RU" sz="2400" dirty="0">
                <a:solidFill>
                  <a:srgbClr val="000000"/>
                </a:solidFill>
                <a:latin typeface="Bookman Old Style" panose="02050604050505020204" pitchFamily="18" charset="0"/>
              </a:rPr>
              <a:t>. И, как правило, определяется ссылка не на конкретный класс, а на абстрактный класс или интерфейс, что увеличивает гибкость программы.</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47482003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320040" y="0"/>
            <a:ext cx="11422380" cy="4524315"/>
          </a:xfrm>
          <a:prstGeom prst="rect">
            <a:avLst/>
          </a:prstGeom>
        </p:spPr>
        <p:txBody>
          <a:bodyPr wrap="square">
            <a:spAutoFit/>
          </a:bodyPr>
          <a:lstStyle/>
          <a:p>
            <a:pPr algn="just">
              <a:lnSpc>
                <a:spcPct val="150000"/>
              </a:lnSpc>
            </a:pPr>
            <a:r>
              <a:rPr lang="ru-RU" sz="2400" dirty="0" smtClean="0">
                <a:solidFill>
                  <a:srgbClr val="000000"/>
                </a:solidFill>
                <a:latin typeface="Bookman Old Style" panose="02050604050505020204" pitchFamily="18" charset="0"/>
              </a:rPr>
              <a:t>Один </a:t>
            </a:r>
            <a:r>
              <a:rPr lang="ru-RU" sz="2400" dirty="0">
                <a:solidFill>
                  <a:srgbClr val="000000"/>
                </a:solidFill>
                <a:latin typeface="Bookman Old Style" panose="02050604050505020204" pitchFamily="18" charset="0"/>
              </a:rPr>
              <a:t>из принципов проектирования гласит, что при создании системы классов надо программировать на уровне интерфейсов, а не их конкретных реализаций. Под интерфейсами в данном случае понимаются не только типы C#, определенные с помощью ключевого слова </a:t>
            </a:r>
            <a:r>
              <a:rPr lang="ru-RU" sz="2400" b="1" dirty="0" err="1">
                <a:solidFill>
                  <a:srgbClr val="000000"/>
                </a:solidFill>
                <a:latin typeface="Bookman Old Style" panose="02050604050505020204" pitchFamily="18" charset="0"/>
              </a:rPr>
              <a:t>interface</a:t>
            </a:r>
            <a:r>
              <a:rPr lang="ru-RU" sz="2400" dirty="0">
                <a:solidFill>
                  <a:srgbClr val="000000"/>
                </a:solidFill>
                <a:latin typeface="Bookman Old Style" panose="02050604050505020204" pitchFamily="18" charset="0"/>
              </a:rPr>
              <a:t>, а </a:t>
            </a:r>
            <a:r>
              <a:rPr lang="ru-RU" sz="2400" b="1" dirty="0">
                <a:solidFill>
                  <a:srgbClr val="000000"/>
                </a:solidFill>
                <a:latin typeface="Bookman Old Style" panose="02050604050505020204" pitchFamily="18" charset="0"/>
              </a:rPr>
              <a:t>определение функционала без его конкретной реализации</a:t>
            </a:r>
            <a:r>
              <a:rPr lang="ru-RU" sz="2400" dirty="0">
                <a:solidFill>
                  <a:srgbClr val="000000"/>
                </a:solidFill>
                <a:latin typeface="Bookman Old Style" panose="02050604050505020204" pitchFamily="18" charset="0"/>
              </a:rPr>
              <a:t>. То есть под данное определение попадают как собственно интерфейсы, так и абстрактные классы, которые могут иметь абстрактные методы без конкретной реализации.</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97102771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320040" y="0"/>
            <a:ext cx="11559540" cy="6740307"/>
          </a:xfrm>
          <a:prstGeom prst="rect">
            <a:avLst/>
          </a:prstGeom>
        </p:spPr>
        <p:txBody>
          <a:bodyPr wrap="square">
            <a:spAutoFit/>
          </a:bodyPr>
          <a:lstStyle/>
          <a:p>
            <a:pPr algn="just">
              <a:lnSpc>
                <a:spcPct val="150000"/>
              </a:lnSpc>
            </a:pPr>
            <a:r>
              <a:rPr lang="ru-RU" sz="2400" dirty="0">
                <a:solidFill>
                  <a:srgbClr val="000000"/>
                </a:solidFill>
                <a:latin typeface="Bookman Old Style" panose="02050604050505020204" pitchFamily="18" charset="0"/>
              </a:rPr>
              <a:t>Когда следует использовать </a:t>
            </a:r>
            <a:r>
              <a:rPr lang="ru-RU" sz="2400" b="1" dirty="0">
                <a:solidFill>
                  <a:srgbClr val="000000"/>
                </a:solidFill>
                <a:latin typeface="Bookman Old Style" panose="02050604050505020204" pitchFamily="18" charset="0"/>
              </a:rPr>
              <a:t>абстрактные классы</a:t>
            </a:r>
            <a:r>
              <a:rPr lang="ru-RU" sz="2400" dirty="0" smtClean="0">
                <a:solidFill>
                  <a:srgbClr val="000000"/>
                </a:solidFill>
                <a:latin typeface="Bookman Old Style" panose="02050604050505020204" pitchFamily="18" charset="0"/>
              </a:rPr>
              <a:t>:</a:t>
            </a:r>
            <a:endParaRPr lang="en-US" sz="2400" dirty="0" smtClean="0">
              <a:solidFill>
                <a:srgbClr val="000000"/>
              </a:solidFill>
              <a:latin typeface="Bookman Old Style" panose="02050604050505020204" pitchFamily="18" charset="0"/>
            </a:endParaRPr>
          </a:p>
          <a:p>
            <a:pPr marL="360363" indent="-179388"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надо определить общий функционал для родственных объектов</a:t>
            </a:r>
          </a:p>
          <a:p>
            <a:pPr marL="360363" indent="-179388"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мы проектируем довольно большую функциональную единицу, которая содержит много базового функционала</a:t>
            </a:r>
          </a:p>
          <a:p>
            <a:pPr marL="360363" indent="-179388"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нужно, чтобы все производные классы на всех уровнях наследования имели некоторую общую реализацию. При использовании абстрактных классов, если мы захотим изменить базовый функционал во всех наследниках, то достаточно поменять его в абстрактном базовом классе.</a:t>
            </a:r>
          </a:p>
          <a:p>
            <a:pPr marL="360363" indent="-179388"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же нам вдруг надо будет поменять название или параметры метода интерфейса, то придется вносить изменения и также во всех классы, которые данный интерфейс реализуют</a:t>
            </a:r>
            <a:r>
              <a:rPr lang="ru-RU" sz="2400" dirty="0" smtClean="0">
                <a:solidFill>
                  <a:srgbClr val="000000"/>
                </a:solidFill>
                <a:latin typeface="Bookman Old Style" panose="02050604050505020204" pitchFamily="18" charset="0"/>
              </a:rPr>
              <a:t>.</a:t>
            </a:r>
            <a:endParaRPr lang="ru-RU"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357561319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281940" y="0"/>
            <a:ext cx="11620500" cy="2308324"/>
          </a:xfrm>
          <a:prstGeom prst="rect">
            <a:avLst/>
          </a:prstGeom>
        </p:spPr>
        <p:txBody>
          <a:bodyPr wrap="square">
            <a:spAutoFit/>
          </a:bodyPr>
          <a:lstStyle/>
          <a:p>
            <a:pPr algn="just">
              <a:lnSpc>
                <a:spcPct val="150000"/>
              </a:lnSpc>
            </a:pPr>
            <a:r>
              <a:rPr lang="ru-RU" sz="2400" dirty="0">
                <a:solidFill>
                  <a:srgbClr val="000000"/>
                </a:solidFill>
                <a:latin typeface="Bookman Old Style" panose="02050604050505020204" pitchFamily="18" charset="0"/>
              </a:rPr>
              <a:t>Когда следует использовать интерфейсы:</a:t>
            </a:r>
          </a:p>
          <a:p>
            <a:pPr marL="361950" indent="-190500"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нам надо определить функционал для группы разрозненных объектов, которые могут быть никак не связаны между собой.</a:t>
            </a:r>
          </a:p>
          <a:p>
            <a:pPr marL="361950" indent="-190500"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мы проектируем небольшой функциональный </a:t>
            </a:r>
            <a:r>
              <a:rPr lang="ru-RU" sz="2400" dirty="0" smtClean="0">
                <a:solidFill>
                  <a:srgbClr val="000000"/>
                </a:solidFill>
                <a:latin typeface="Bookman Old Style" panose="02050604050505020204" pitchFamily="18" charset="0"/>
              </a:rPr>
              <a:t>тип</a:t>
            </a:r>
            <a:endParaRPr lang="ru-RU"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191891218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Таблица 5"/>
          <p:cNvGraphicFramePr>
            <a:graphicFrameLocks noGrp="1"/>
          </p:cNvGraphicFramePr>
          <p:nvPr>
            <p:extLst>
              <p:ext uri="{D42A27DB-BD31-4B8C-83A1-F6EECF244321}">
                <p14:modId xmlns:p14="http://schemas.microsoft.com/office/powerpoint/2010/main" val="2746193675"/>
              </p:ext>
            </p:extLst>
          </p:nvPr>
        </p:nvGraphicFramePr>
        <p:xfrm>
          <a:off x="152400" y="0"/>
          <a:ext cx="11742420" cy="6710680"/>
        </p:xfrm>
        <a:graphic>
          <a:graphicData uri="http://schemas.openxmlformats.org/drawingml/2006/table">
            <a:tbl>
              <a:tblPr/>
              <a:tblGrid>
                <a:gridCol w="11742420">
                  <a:extLst>
                    <a:ext uri="{9D8B030D-6E8A-4147-A177-3AD203B41FA5}">
                      <a16:colId xmlns:a16="http://schemas.microsoft.com/office/drawing/2014/main" xmlns="" val="3868009994"/>
                    </a:ext>
                  </a:extLst>
                </a:gridCol>
              </a:tblGrid>
              <a:tr h="0">
                <a:tc>
                  <a:txBody>
                    <a:bodyPr/>
                    <a:lstStyle/>
                    <a:p>
                      <a:r>
                        <a:rPr lang="en-US" sz="2400" b="0" dirty="0" err="1" smtClean="0">
                          <a:solidFill>
                            <a:srgbClr val="0000FF"/>
                          </a:solidFill>
                          <a:effectLst/>
                          <a:latin typeface="Consolas" panose="020B0609020204030204" pitchFamily="49" charset="0"/>
                        </a:rPr>
                        <a:t>var</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tr</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new</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Tram</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r>
                      <a:br>
                        <a:rPr lang="en-US" sz="2400" b="0" dirty="0" smtClean="0">
                          <a:solidFill>
                            <a:srgbClr val="3B3B3B"/>
                          </a:solidFill>
                          <a:effectLst/>
                          <a:latin typeface="Consolas" panose="020B0609020204030204" pitchFamily="49" charset="0"/>
                        </a:rPr>
                      </a:b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abstract</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Vehicle</a:t>
                      </a:r>
                      <a:endParaRPr lang="en-US" sz="2400" b="0" dirty="0" smtClean="0">
                        <a:solidFill>
                          <a:srgbClr val="3B3B3B"/>
                        </a:solidFill>
                        <a:effectLst/>
                        <a:latin typeface="Consolas" panose="020B0609020204030204" pitchFamily="49" charset="0"/>
                      </a:endParaRPr>
                    </a:p>
                    <a:p>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abstract</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Car</a:t>
                      </a:r>
                      <a:r>
                        <a:rPr lang="en-US" sz="2400" b="0" dirty="0" smtClean="0">
                          <a:solidFill>
                            <a:srgbClr val="3B3B3B"/>
                          </a:solidFill>
                          <a:effectLst/>
                          <a:latin typeface="Consolas" panose="020B0609020204030204" pitchFamily="49" charset="0"/>
                        </a:rPr>
                        <a:t> : </a:t>
                      </a:r>
                      <a:r>
                        <a:rPr lang="en-US" sz="2400" b="0" dirty="0" smtClean="0">
                          <a:solidFill>
                            <a:srgbClr val="267F99"/>
                          </a:solidFill>
                          <a:effectLst/>
                          <a:latin typeface="Consolas" panose="020B0609020204030204" pitchFamily="49" charset="0"/>
                        </a:rPr>
                        <a:t>Vehicle</a:t>
                      </a:r>
                      <a:endParaRPr lang="en-US" sz="2400" b="0" dirty="0" smtClean="0">
                        <a:solidFill>
                          <a:srgbClr val="3B3B3B"/>
                        </a:solidFill>
                        <a:effectLst/>
                        <a:latin typeface="Consolas" panose="020B0609020204030204" pitchFamily="49" charset="0"/>
                      </a:endParaRPr>
                    </a:p>
                    <a:p>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override</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Машина едет"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br>
                        <a:rPr lang="ru-RU" sz="2400" b="0" dirty="0" smtClean="0">
                          <a:solidFill>
                            <a:srgbClr val="3B3B3B"/>
                          </a:solidFill>
                          <a:effectLst/>
                          <a:latin typeface="Consolas" panose="020B0609020204030204" pitchFamily="49" charset="0"/>
                        </a:rPr>
                      </a:b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Bus</a:t>
                      </a:r>
                      <a:r>
                        <a:rPr lang="en-US" sz="2400" b="0" dirty="0" smtClean="0">
                          <a:solidFill>
                            <a:srgbClr val="3B3B3B"/>
                          </a:solidFill>
                          <a:effectLst/>
                          <a:latin typeface="Consolas" panose="020B0609020204030204" pitchFamily="49" charset="0"/>
                        </a:rPr>
                        <a:t> : </a:t>
                      </a:r>
                      <a:r>
                        <a:rPr lang="en-US" sz="2400" b="0" dirty="0" smtClean="0">
                          <a:solidFill>
                            <a:srgbClr val="267F99"/>
                          </a:solidFill>
                          <a:effectLst/>
                          <a:latin typeface="Consolas" panose="020B0609020204030204" pitchFamily="49" charset="0"/>
                        </a:rPr>
                        <a:t>Vehicle</a:t>
                      </a:r>
                      <a:endParaRPr lang="en-US" sz="2400" b="0" dirty="0" smtClean="0">
                        <a:solidFill>
                          <a:srgbClr val="3B3B3B"/>
                        </a:solidFill>
                        <a:effectLst/>
                        <a:latin typeface="Consolas" panose="020B0609020204030204" pitchFamily="49" charset="0"/>
                      </a:endParaRPr>
                    </a:p>
                    <a:p>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override</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Автобус едет"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br>
                        <a:rPr lang="ru-RU" sz="2400" b="0" dirty="0" smtClean="0">
                          <a:solidFill>
                            <a:srgbClr val="3B3B3B"/>
                          </a:solidFill>
                          <a:effectLst/>
                          <a:latin typeface="Consolas" panose="020B0609020204030204" pitchFamily="49" charset="0"/>
                        </a:rPr>
                      </a:b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Tram</a:t>
                      </a:r>
                      <a:r>
                        <a:rPr lang="en-US" sz="2400" b="0" dirty="0" smtClean="0">
                          <a:solidFill>
                            <a:srgbClr val="3B3B3B"/>
                          </a:solidFill>
                          <a:effectLst/>
                          <a:latin typeface="Consolas" panose="020B0609020204030204" pitchFamily="49" charset="0"/>
                        </a:rPr>
                        <a:t> : </a:t>
                      </a:r>
                      <a:r>
                        <a:rPr lang="en-US" sz="2400" b="0" dirty="0" smtClean="0">
                          <a:solidFill>
                            <a:srgbClr val="267F99"/>
                          </a:solidFill>
                          <a:effectLst/>
                          <a:latin typeface="Consolas" panose="020B0609020204030204" pitchFamily="49" charset="0"/>
                        </a:rPr>
                        <a:t>Vehicle</a:t>
                      </a:r>
                      <a:endParaRPr lang="en-US" sz="2400" b="0" dirty="0" smtClean="0">
                        <a:solidFill>
                          <a:srgbClr val="3B3B3B"/>
                        </a:solidFill>
                        <a:effectLst/>
                        <a:latin typeface="Consolas" panose="020B0609020204030204" pitchFamily="49" charset="0"/>
                      </a:endParaRPr>
                    </a:p>
                    <a:p>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override</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Трамвай едет"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p>
                  </a:txBody>
                  <a:tcPr marL="63500" marR="63500" marT="63500" marB="63500">
                    <a:lnL>
                      <a:noFill/>
                    </a:lnL>
                    <a:lnR>
                      <a:noFill/>
                    </a:lnR>
                    <a:lnT>
                      <a:noFill/>
                    </a:lnT>
                    <a:lnB>
                      <a:noFill/>
                    </a:lnB>
                    <a:solidFill>
                      <a:srgbClr val="FFFFFF"/>
                    </a:solidFill>
                  </a:tcPr>
                </a:tc>
                <a:extLst>
                  <a:ext uri="{0D108BD9-81ED-4DB2-BD59-A6C34878D82A}">
                    <a16:rowId xmlns:a16="http://schemas.microsoft.com/office/drawing/2014/main" xmlns="" val="1118742718"/>
                  </a:ext>
                </a:extLst>
              </a:tr>
            </a:tbl>
          </a:graphicData>
        </a:graphic>
      </p:graphicFrame>
      <p:sp>
        <p:nvSpPr>
          <p:cNvPr id="7" name="Rectangle 1"/>
          <p:cNvSpPr>
            <a:spLocks noChangeArrowheads="1"/>
          </p:cNvSpPr>
          <p:nvPr/>
        </p:nvSpPr>
        <p:spPr bwMode="auto">
          <a:xfrm>
            <a:off x="934915" y="976434"/>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1800" b="0" i="0" u="none" strike="noStrike" cap="none" normalizeH="0" baseline="0" smtClean="0">
                <a:ln>
                  <a:noFill/>
                </a:ln>
                <a:solidFill>
                  <a:schemeClr val="tx1"/>
                </a:solidFill>
                <a:effectLst/>
                <a:latin typeface="Arial" panose="020B0604020202020204" pitchFamily="34" charset="0"/>
              </a:rPr>
              <a:t/>
            </a:r>
            <a:br>
              <a:rPr kumimoji="0" lang="ru-RU" altLang="ru-RU" sz="1800" b="0" i="0" u="none" strike="noStrike" cap="none" normalizeH="0" baseline="0" smtClean="0">
                <a:ln>
                  <a:noFill/>
                </a:ln>
                <a:solidFill>
                  <a:schemeClr val="tx1"/>
                </a:solidFill>
                <a:effectLst/>
                <a:latin typeface="Arial" panose="020B0604020202020204" pitchFamily="34" charset="0"/>
              </a:rPr>
            </a:br>
            <a:endParaRPr kumimoji="0" lang="ru-RU" altLang="ru-RU" sz="1800" b="0" i="0" u="none" strike="noStrike" cap="none" normalizeH="0" baseline="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55406996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Таблица 5"/>
          <p:cNvGraphicFramePr>
            <a:graphicFrameLocks noGrp="1"/>
          </p:cNvGraphicFramePr>
          <p:nvPr>
            <p:extLst>
              <p:ext uri="{D42A27DB-BD31-4B8C-83A1-F6EECF244321}">
                <p14:modId xmlns:p14="http://schemas.microsoft.com/office/powerpoint/2010/main" val="3371051408"/>
              </p:ext>
            </p:extLst>
          </p:nvPr>
        </p:nvGraphicFramePr>
        <p:xfrm>
          <a:off x="236220" y="0"/>
          <a:ext cx="11795760" cy="6710680"/>
        </p:xfrm>
        <a:graphic>
          <a:graphicData uri="http://schemas.openxmlformats.org/drawingml/2006/table">
            <a:tbl>
              <a:tblPr/>
              <a:tblGrid>
                <a:gridCol w="11795760">
                  <a:extLst>
                    <a:ext uri="{9D8B030D-6E8A-4147-A177-3AD203B41FA5}">
                      <a16:colId xmlns:a16="http://schemas.microsoft.com/office/drawing/2014/main" xmlns="" val="3868009994"/>
                    </a:ext>
                  </a:extLst>
                </a:gridCol>
              </a:tblGrid>
              <a:tr h="0">
                <a:tc>
                  <a:txBody>
                    <a:bodyPr/>
                    <a:lstStyle/>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interface</a:t>
                      </a:r>
                      <a:r>
                        <a:rPr lang="en-US" sz="2400" b="0" dirty="0" smtClean="0">
                          <a:solidFill>
                            <a:srgbClr val="3B3B3B"/>
                          </a:solidFill>
                          <a:effectLst/>
                          <a:latin typeface="Consolas" panose="020B0609020204030204" pitchFamily="49" charset="0"/>
                        </a:rPr>
                        <a:t> </a:t>
                      </a:r>
                      <a:r>
                        <a:rPr lang="en-US" sz="2400" b="0" dirty="0" err="1" smtClean="0">
                          <a:solidFill>
                            <a:srgbClr val="267F99"/>
                          </a:solidFill>
                          <a:effectLst/>
                          <a:latin typeface="Consolas" panose="020B0609020204030204" pitchFamily="49" charset="0"/>
                        </a:rPr>
                        <a:t>IMovable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abstract</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Vehicle</a:t>
                      </a:r>
                      <a:r>
                        <a:rPr lang="en-US" sz="2400" b="0" dirty="0" smtClean="0">
                          <a:solidFill>
                            <a:srgbClr val="3B3B3B"/>
                          </a:solidFill>
                          <a:effectLst/>
                          <a:latin typeface="Consolas" panose="020B0609020204030204" pitchFamily="49" charset="0"/>
                        </a:rPr>
                        <a:t> : </a:t>
                      </a:r>
                      <a:r>
                        <a:rPr lang="en-US" sz="2400" b="0" dirty="0" err="1" smtClean="0">
                          <a:solidFill>
                            <a:srgbClr val="267F99"/>
                          </a:solidFill>
                          <a:effectLst/>
                          <a:latin typeface="Consolas" panose="020B0609020204030204" pitchFamily="49" charset="0"/>
                        </a:rPr>
                        <a:t>IMovable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abstract</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Car</a:t>
                      </a:r>
                      <a:r>
                        <a:rPr lang="en-US" sz="2400" b="0" dirty="0" smtClean="0">
                          <a:solidFill>
                            <a:srgbClr val="3B3B3B"/>
                          </a:solidFill>
                          <a:effectLst/>
                          <a:latin typeface="Consolas" panose="020B0609020204030204" pitchFamily="49" charset="0"/>
                        </a:rPr>
                        <a:t> : </a:t>
                      </a:r>
                      <a:r>
                        <a:rPr lang="en-US" sz="2400" b="0" dirty="0" smtClean="0">
                          <a:solidFill>
                            <a:srgbClr val="267F99"/>
                          </a:solidFill>
                          <a:effectLst/>
                          <a:latin typeface="Consolas" panose="020B0609020204030204" pitchFamily="49" charset="0"/>
                        </a:rPr>
                        <a:t>Vehicle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override</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Машина едет"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Bus</a:t>
                      </a:r>
                      <a:r>
                        <a:rPr lang="en-US" sz="2400" b="0" dirty="0" smtClean="0">
                          <a:solidFill>
                            <a:srgbClr val="3B3B3B"/>
                          </a:solidFill>
                          <a:effectLst/>
                          <a:latin typeface="Consolas" panose="020B0609020204030204" pitchFamily="49" charset="0"/>
                        </a:rPr>
                        <a:t> : </a:t>
                      </a:r>
                      <a:r>
                        <a:rPr lang="en-US" sz="2400" b="0" dirty="0" smtClean="0">
                          <a:solidFill>
                            <a:srgbClr val="267F99"/>
                          </a:solidFill>
                          <a:effectLst/>
                          <a:latin typeface="Consolas" panose="020B0609020204030204" pitchFamily="49" charset="0"/>
                        </a:rPr>
                        <a:t>Vehicle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override</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Автобус едет"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err="1" smtClean="0">
                          <a:solidFill>
                            <a:srgbClr val="267F99"/>
                          </a:solidFill>
                          <a:effectLst/>
                          <a:latin typeface="Consolas" panose="020B0609020204030204" pitchFamily="49" charset="0"/>
                        </a:rPr>
                        <a:t>Hourse</a:t>
                      </a:r>
                      <a:r>
                        <a:rPr lang="en-US" sz="2400" b="0" dirty="0" smtClean="0">
                          <a:solidFill>
                            <a:srgbClr val="3B3B3B"/>
                          </a:solidFill>
                          <a:effectLst/>
                          <a:latin typeface="Consolas" panose="020B0609020204030204" pitchFamily="49" charset="0"/>
                        </a:rPr>
                        <a:t> : </a:t>
                      </a:r>
                      <a:r>
                        <a:rPr lang="en-US" sz="2400" b="0" dirty="0" err="1" smtClean="0">
                          <a:solidFill>
                            <a:srgbClr val="267F99"/>
                          </a:solidFill>
                          <a:effectLst/>
                          <a:latin typeface="Consolas" panose="020B0609020204030204" pitchFamily="49" charset="0"/>
                        </a:rPr>
                        <a:t>IMovable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Лошадь скачет"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Aircraft</a:t>
                      </a:r>
                      <a:r>
                        <a:rPr lang="en-US" sz="2400" b="0" dirty="0" smtClean="0">
                          <a:solidFill>
                            <a:srgbClr val="3B3B3B"/>
                          </a:solidFill>
                          <a:effectLst/>
                          <a:latin typeface="Consolas" panose="020B0609020204030204" pitchFamily="49" charset="0"/>
                        </a:rPr>
                        <a:t> : </a:t>
                      </a:r>
                      <a:r>
                        <a:rPr lang="en-US" sz="2400" b="0" dirty="0" err="1" smtClean="0">
                          <a:solidFill>
                            <a:srgbClr val="267F99"/>
                          </a:solidFill>
                          <a:effectLst/>
                          <a:latin typeface="Consolas" panose="020B0609020204030204" pitchFamily="49" charset="0"/>
                        </a:rPr>
                        <a:t>IMovable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Самолет летит"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endParaRPr lang="ru-RU" sz="2400" b="0" dirty="0">
                        <a:solidFill>
                          <a:srgbClr val="3B3B3B"/>
                        </a:solidFill>
                        <a:effectLst/>
                        <a:latin typeface="Consolas" panose="020B0609020204030204" pitchFamily="49" charset="0"/>
                      </a:endParaRPr>
                    </a:p>
                  </a:txBody>
                  <a:tcPr marL="63500" marR="63500" marT="63500" marB="63500">
                    <a:lnL>
                      <a:noFill/>
                    </a:lnL>
                    <a:lnR>
                      <a:noFill/>
                    </a:lnR>
                    <a:lnT>
                      <a:noFill/>
                    </a:lnT>
                    <a:lnB>
                      <a:noFill/>
                    </a:lnB>
                    <a:solidFill>
                      <a:srgbClr val="FFFFFF"/>
                    </a:solidFill>
                  </a:tcPr>
                </a:tc>
                <a:extLst>
                  <a:ext uri="{0D108BD9-81ED-4DB2-BD59-A6C34878D82A}">
                    <a16:rowId xmlns:a16="http://schemas.microsoft.com/office/drawing/2014/main" xmlns="" val="1118742718"/>
                  </a:ext>
                </a:extLst>
              </a:tr>
            </a:tbl>
          </a:graphicData>
        </a:graphic>
      </p:graphicFrame>
      <p:sp>
        <p:nvSpPr>
          <p:cNvPr id="7" name="Rectangle 1"/>
          <p:cNvSpPr>
            <a:spLocks noChangeArrowheads="1"/>
          </p:cNvSpPr>
          <p:nvPr/>
        </p:nvSpPr>
        <p:spPr bwMode="auto">
          <a:xfrm>
            <a:off x="934915" y="976434"/>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1800" b="0" i="0" u="none" strike="noStrike" cap="none" normalizeH="0" baseline="0" smtClean="0">
                <a:ln>
                  <a:noFill/>
                </a:ln>
                <a:solidFill>
                  <a:schemeClr val="tx1"/>
                </a:solidFill>
                <a:effectLst/>
                <a:latin typeface="Arial" panose="020B0604020202020204" pitchFamily="34" charset="0"/>
              </a:rPr>
              <a:t/>
            </a:r>
            <a:br>
              <a:rPr kumimoji="0" lang="ru-RU" altLang="ru-RU" sz="1800" b="0" i="0" u="none" strike="noStrike" cap="none" normalizeH="0" baseline="0" smtClean="0">
                <a:ln>
                  <a:noFill/>
                </a:ln>
                <a:solidFill>
                  <a:schemeClr val="tx1"/>
                </a:solidFill>
                <a:effectLst/>
                <a:latin typeface="Arial" panose="020B0604020202020204" pitchFamily="34" charset="0"/>
              </a:rPr>
            </a:br>
            <a:endParaRPr kumimoji="0" lang="ru-RU" altLang="ru-RU" sz="1800" b="0" i="0" u="none" strike="noStrike" cap="none" normalizeH="0" baseline="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5723830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28" descr="Светлый диагональный 2"/>
          <p:cNvSpPr>
            <a:spLocks noChangeArrowheads="1"/>
          </p:cNvSpPr>
          <p:nvPr/>
        </p:nvSpPr>
        <p:spPr bwMode="auto">
          <a:xfrm>
            <a:off x="0" y="-1"/>
            <a:ext cx="12192000" cy="654357"/>
          </a:xfrm>
          <a:prstGeom prst="rect">
            <a:avLst/>
          </a:prstGeom>
          <a:pattFill prst="ltUpDiag">
            <a:fgClr>
              <a:schemeClr val="accent1">
                <a:lumMod val="40000"/>
                <a:lumOff val="60000"/>
              </a:schemeClr>
            </a:fgClr>
            <a:bgClr>
              <a:srgbClr val="FFFFFF"/>
            </a:bgClr>
          </a:pattFill>
          <a:ln w="15875" algn="ctr">
            <a:solidFill>
              <a:schemeClr val="accent5">
                <a:lumMod val="50000"/>
              </a:schemeClr>
            </a:solidFill>
            <a:miter lim="800000"/>
            <a:headEnd/>
            <a:tailEnd/>
          </a:ln>
          <a:effectLst/>
        </p:spPr>
        <p:txBody>
          <a:bodyPr vert="horz" wrap="square" lIns="18000" tIns="18000" rIns="18000" bIns="18000" numCol="1" anchor="ctr" anchorCtr="0" compatLnSpc="1">
            <a:prstTxWarp prst="textNoShape">
              <a:avLst/>
            </a:prstTxWarp>
          </a:bodyPr>
          <a:lstStyle/>
          <a:p>
            <a:pPr algn="ctr"/>
            <a:r>
              <a:rPr lang="ru-RU" sz="2800" b="1" dirty="0" smtClean="0">
                <a:solidFill>
                  <a:schemeClr val="tx2">
                    <a:lumMod val="50000"/>
                  </a:schemeClr>
                </a:solidFill>
                <a:latin typeface="Bookman Old Style" panose="02050604050505020204" pitchFamily="18" charset="0"/>
                <a:cs typeface="Times New Roman" panose="02020603050405020304" pitchFamily="18" charset="0"/>
              </a:rPr>
              <a:t>Группы паттернов</a:t>
            </a:r>
            <a:endParaRPr lang="ru-RU" sz="2800" b="1" dirty="0">
              <a:solidFill>
                <a:schemeClr val="tx2">
                  <a:lumMod val="50000"/>
                </a:schemeClr>
              </a:solidFill>
              <a:latin typeface="Bookman Old Style" panose="02050604050505020204" pitchFamily="18" charset="0"/>
              <a:cs typeface="Times New Roman" panose="02020603050405020304" pitchFamily="18" charset="0"/>
            </a:endParaRPr>
          </a:p>
        </p:txBody>
      </p:sp>
      <p:sp>
        <p:nvSpPr>
          <p:cNvPr id="7" name="Прямоугольник 6"/>
          <p:cNvSpPr/>
          <p:nvPr/>
        </p:nvSpPr>
        <p:spPr>
          <a:xfrm>
            <a:off x="289559" y="654355"/>
            <a:ext cx="11650981" cy="4524315"/>
          </a:xfrm>
          <a:prstGeom prst="rect">
            <a:avLst/>
          </a:prstGeom>
        </p:spPr>
        <p:txBody>
          <a:bodyPr wrap="square">
            <a:spAutoFit/>
          </a:bodyPr>
          <a:lstStyle/>
          <a:p>
            <a:pPr algn="just">
              <a:lnSpc>
                <a:spcPct val="150000"/>
              </a:lnSpc>
            </a:pPr>
            <a:r>
              <a:rPr lang="ru-RU" sz="2400" b="1" dirty="0">
                <a:latin typeface="Bookman Old Style" panose="02050604050505020204" pitchFamily="18" charset="0"/>
              </a:rPr>
              <a:t>Порождающие паттерны </a:t>
            </a:r>
            <a:r>
              <a:rPr lang="ru-RU" sz="2400" dirty="0">
                <a:latin typeface="Bookman Old Style" panose="02050604050505020204" pitchFamily="18" charset="0"/>
              </a:rPr>
              <a:t>— это паттерны, которые абстрагируют процесс </a:t>
            </a:r>
            <a:r>
              <a:rPr lang="ru-RU" sz="2400" dirty="0" err="1">
                <a:latin typeface="Bookman Old Style" panose="02050604050505020204" pitchFamily="18" charset="0"/>
              </a:rPr>
              <a:t>инстанцирования</a:t>
            </a:r>
            <a:r>
              <a:rPr lang="ru-RU" sz="2400" dirty="0">
                <a:latin typeface="Bookman Old Style" panose="02050604050505020204" pitchFamily="18" charset="0"/>
              </a:rPr>
              <a:t> или, иными словами, процесс порождения классов и объектов. Среди них выделяются следующие</a:t>
            </a:r>
            <a:r>
              <a:rPr lang="ru-RU" sz="2400" dirty="0" smtClean="0">
                <a:latin typeface="Bookman Old Style" panose="02050604050505020204" pitchFamily="18" charset="0"/>
              </a:rPr>
              <a:t>:</a:t>
            </a: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Абстрактная фабрика (</a:t>
            </a:r>
            <a:r>
              <a:rPr lang="en-US" sz="2400" b="1" dirty="0">
                <a:solidFill>
                  <a:srgbClr val="000000"/>
                </a:solidFill>
                <a:latin typeface="Bookman Old Style" panose="02050604050505020204" pitchFamily="18" charset="0"/>
              </a:rPr>
              <a:t>Abstract Factory)</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Строитель (</a:t>
            </a:r>
            <a:r>
              <a:rPr lang="en-US" sz="2400" b="1" dirty="0">
                <a:solidFill>
                  <a:srgbClr val="000000"/>
                </a:solidFill>
                <a:latin typeface="Bookman Old Style" panose="02050604050505020204" pitchFamily="18" charset="0"/>
              </a:rPr>
              <a:t>Builder)</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Фабричный метод (</a:t>
            </a:r>
            <a:r>
              <a:rPr lang="en-US" sz="2400" b="1" dirty="0">
                <a:solidFill>
                  <a:srgbClr val="000000"/>
                </a:solidFill>
                <a:latin typeface="Bookman Old Style" panose="02050604050505020204" pitchFamily="18" charset="0"/>
              </a:rPr>
              <a:t>Factory Method)</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Прототип (</a:t>
            </a:r>
            <a:r>
              <a:rPr lang="en-US" sz="2400" b="1" dirty="0">
                <a:solidFill>
                  <a:srgbClr val="000000"/>
                </a:solidFill>
                <a:latin typeface="Bookman Old Style" panose="02050604050505020204" pitchFamily="18" charset="0"/>
              </a:rPr>
              <a:t>Prototype)</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Одиночка (</a:t>
            </a:r>
            <a:r>
              <a:rPr lang="en-US" sz="2400" b="1" dirty="0">
                <a:solidFill>
                  <a:srgbClr val="000000"/>
                </a:solidFill>
                <a:latin typeface="Bookman Old Style" panose="02050604050505020204" pitchFamily="18" charset="0"/>
              </a:rPr>
              <a:t>Singleton</a:t>
            </a:r>
            <a:r>
              <a:rPr lang="en-US" sz="2400" b="1" dirty="0" smtClean="0">
                <a:solidFill>
                  <a:srgbClr val="000000"/>
                </a:solidFill>
                <a:latin typeface="Bookman Old Style" panose="02050604050505020204" pitchFamily="18" charset="0"/>
              </a:rPr>
              <a:t>)</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274063082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graphicFrame>
        <p:nvGraphicFramePr>
          <p:cNvPr id="2" name="Таблица 1"/>
          <p:cNvGraphicFramePr>
            <a:graphicFrameLocks noGrp="1"/>
          </p:cNvGraphicFramePr>
          <p:nvPr>
            <p:extLst>
              <p:ext uri="{D42A27DB-BD31-4B8C-83A1-F6EECF244321}">
                <p14:modId xmlns:p14="http://schemas.microsoft.com/office/powerpoint/2010/main" val="1263439707"/>
              </p:ext>
            </p:extLst>
          </p:nvPr>
        </p:nvGraphicFramePr>
        <p:xfrm>
          <a:off x="361508" y="0"/>
          <a:ext cx="11518604" cy="6680190"/>
        </p:xfrm>
        <a:graphic>
          <a:graphicData uri="http://schemas.openxmlformats.org/drawingml/2006/table">
            <a:tbl>
              <a:tblPr/>
              <a:tblGrid>
                <a:gridCol w="1915302">
                  <a:extLst>
                    <a:ext uri="{9D8B030D-6E8A-4147-A177-3AD203B41FA5}">
                      <a16:colId xmlns:a16="http://schemas.microsoft.com/office/drawing/2014/main" xmlns="" val="2643699640"/>
                    </a:ext>
                  </a:extLst>
                </a:gridCol>
                <a:gridCol w="9603302">
                  <a:extLst>
                    <a:ext uri="{9D8B030D-6E8A-4147-A177-3AD203B41FA5}">
                      <a16:colId xmlns:a16="http://schemas.microsoft.com/office/drawing/2014/main" xmlns="" val="4121282633"/>
                    </a:ext>
                  </a:extLst>
                </a:gridCol>
              </a:tblGrid>
              <a:tr h="56360">
                <a:tc>
                  <a:txBody>
                    <a:bodyPr/>
                    <a:lstStyle/>
                    <a:p>
                      <a:pPr algn="ctr" fontAlgn="t"/>
                      <a:r>
                        <a:rPr lang="ru-RU" sz="2400" b="1" dirty="0" smtClean="0">
                          <a:effectLst/>
                          <a:latin typeface="Bookman Old Style" panose="02050604050505020204" pitchFamily="18" charset="0"/>
                        </a:rPr>
                        <a:t>Принцип</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t"/>
                      <a:r>
                        <a:rPr lang="ru-RU" sz="2400" b="1" dirty="0">
                          <a:effectLst/>
                          <a:latin typeface="Bookman Old Style" panose="02050604050505020204" pitchFamily="18" charset="0"/>
                        </a:rPr>
                        <a:t>Пояснение, 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xmlns="" val="3155354724"/>
                  </a:ext>
                </a:extLst>
              </a:tr>
              <a:tr h="278714">
                <a:tc>
                  <a:txBody>
                    <a:bodyPr/>
                    <a:lstStyle/>
                    <a:p>
                      <a:pPr algn="l" fontAlgn="t"/>
                      <a:r>
                        <a:rPr lang="en-US" sz="2400" dirty="0">
                          <a:effectLst/>
                          <a:latin typeface="Bookman Old Style" panose="02050604050505020204" pitchFamily="18" charset="0"/>
                        </a:rPr>
                        <a:t>SOLID</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dirty="0" smtClean="0">
                          <a:effectLst/>
                          <a:latin typeface="Bookman Old Style" panose="02050604050505020204" pitchFamily="18" charset="0"/>
                        </a:rPr>
                        <a:t>single responsibility</a:t>
                      </a:r>
                      <a:r>
                        <a:rPr lang="en-US" sz="2400" baseline="0" dirty="0" smtClean="0">
                          <a:effectLst/>
                          <a:latin typeface="Bookman Old Style" panose="02050604050505020204" pitchFamily="18" charset="0"/>
                        </a:rPr>
                        <a:t> </a:t>
                      </a:r>
                      <a:r>
                        <a:rPr lang="ru-RU" sz="2400" baseline="0" dirty="0" smtClean="0">
                          <a:effectLst/>
                          <a:latin typeface="Bookman Old Style" panose="02050604050505020204" pitchFamily="18" charset="0"/>
                        </a:rPr>
                        <a:t>–</a:t>
                      </a:r>
                      <a:r>
                        <a:rPr lang="en-US" sz="2400" baseline="0" dirty="0" smtClean="0">
                          <a:effectLst/>
                          <a:latin typeface="Bookman Old Style" panose="02050604050505020204" pitchFamily="18" charset="0"/>
                        </a:rPr>
                        <a:t> </a:t>
                      </a:r>
                      <a:r>
                        <a:rPr lang="ru-RU" sz="2400" baseline="0" dirty="0" smtClean="0">
                          <a:effectLst/>
                          <a:latin typeface="Bookman Old Style" panose="02050604050505020204" pitchFamily="18" charset="0"/>
                        </a:rPr>
                        <a:t>единственной ответственности</a:t>
                      </a:r>
                      <a:r>
                        <a:rPr lang="en-US" sz="2400" dirty="0" smtClean="0">
                          <a:effectLst/>
                          <a:latin typeface="Bookman Old Style" panose="02050604050505020204" pitchFamily="18" charset="0"/>
                        </a:rPr>
                        <a:t>,</a:t>
                      </a:r>
                      <a:r>
                        <a:rPr lang="ru-RU" sz="2400" dirty="0" smtClean="0">
                          <a:effectLst/>
                          <a:latin typeface="Bookman Old Style" panose="02050604050505020204" pitchFamily="18" charset="0"/>
                        </a:rPr>
                        <a:t/>
                      </a:r>
                      <a:br>
                        <a:rPr lang="ru-RU" sz="2400" dirty="0" smtClean="0">
                          <a:effectLst/>
                          <a:latin typeface="Bookman Old Style" panose="02050604050505020204" pitchFamily="18" charset="0"/>
                        </a:rPr>
                      </a:br>
                      <a:r>
                        <a:rPr lang="en-US" sz="2400" dirty="0" smtClean="0">
                          <a:effectLst/>
                          <a:latin typeface="Bookman Old Style" panose="02050604050505020204" pitchFamily="18" charset="0"/>
                        </a:rPr>
                        <a:t>open-closed</a:t>
                      </a:r>
                      <a:r>
                        <a:rPr lang="ru-RU" sz="2400" dirty="0" smtClean="0">
                          <a:effectLst/>
                          <a:latin typeface="Bookman Old Style" panose="02050604050505020204" pitchFamily="18" charset="0"/>
                        </a:rPr>
                        <a:t> – открытости</a:t>
                      </a:r>
                      <a:r>
                        <a:rPr lang="ru-RU" sz="2400" baseline="0" dirty="0" smtClean="0">
                          <a:effectLst/>
                          <a:latin typeface="Bookman Old Style" panose="02050604050505020204" pitchFamily="18" charset="0"/>
                        </a:rPr>
                        <a:t> / закрытости</a:t>
                      </a:r>
                      <a:r>
                        <a:rPr lang="en-US" sz="2400" dirty="0" smtClean="0">
                          <a:effectLst/>
                          <a:latin typeface="Bookman Old Style" panose="02050604050505020204" pitchFamily="18" charset="0"/>
                        </a:rPr>
                        <a:t>,</a:t>
                      </a:r>
                      <a:r>
                        <a:rPr lang="ru-RU" sz="2400" dirty="0" smtClean="0">
                          <a:effectLst/>
                          <a:latin typeface="Bookman Old Style" panose="02050604050505020204" pitchFamily="18" charset="0"/>
                        </a:rPr>
                        <a:t/>
                      </a:r>
                      <a:br>
                        <a:rPr lang="ru-RU" sz="2400" dirty="0" smtClean="0">
                          <a:effectLst/>
                          <a:latin typeface="Bookman Old Style" panose="02050604050505020204" pitchFamily="18" charset="0"/>
                        </a:rPr>
                      </a:br>
                      <a:r>
                        <a:rPr lang="en-US" sz="2400" dirty="0" err="1" smtClean="0">
                          <a:effectLst/>
                          <a:latin typeface="Bookman Old Style" panose="02050604050505020204" pitchFamily="18" charset="0"/>
                        </a:rPr>
                        <a:t>Liskov</a:t>
                      </a:r>
                      <a:r>
                        <a:rPr lang="en-US" sz="2400" dirty="0" smtClean="0">
                          <a:effectLst/>
                          <a:latin typeface="Bookman Old Style" panose="02050604050505020204" pitchFamily="18" charset="0"/>
                        </a:rPr>
                        <a:t> substitution</a:t>
                      </a:r>
                      <a:r>
                        <a:rPr lang="ru-RU" sz="2400" dirty="0" smtClean="0">
                          <a:effectLst/>
                          <a:latin typeface="Bookman Old Style" panose="02050604050505020204" pitchFamily="18" charset="0"/>
                        </a:rPr>
                        <a:t> – подстановка Лисков</a:t>
                      </a:r>
                      <a:r>
                        <a:rPr lang="en-US" sz="2400" dirty="0" smtClean="0">
                          <a:effectLst/>
                          <a:latin typeface="Bookman Old Style" panose="02050604050505020204" pitchFamily="18" charset="0"/>
                        </a:rPr>
                        <a:t>,</a:t>
                      </a:r>
                      <a:r>
                        <a:rPr lang="ru-RU" sz="2400" dirty="0" smtClean="0">
                          <a:effectLst/>
                          <a:latin typeface="Bookman Old Style" panose="02050604050505020204" pitchFamily="18" charset="0"/>
                        </a:rPr>
                        <a:t/>
                      </a:r>
                      <a:br>
                        <a:rPr lang="ru-RU" sz="2400" dirty="0" smtClean="0">
                          <a:effectLst/>
                          <a:latin typeface="Bookman Old Style" panose="02050604050505020204" pitchFamily="18" charset="0"/>
                        </a:rPr>
                      </a:br>
                      <a:r>
                        <a:rPr lang="en-US" sz="2400" dirty="0" smtClean="0">
                          <a:effectLst/>
                          <a:latin typeface="Bookman Old Style" panose="02050604050505020204" pitchFamily="18" charset="0"/>
                        </a:rPr>
                        <a:t>interface segregation</a:t>
                      </a:r>
                      <a:r>
                        <a:rPr lang="ru-RU" sz="2400" dirty="0" smtClean="0">
                          <a:effectLst/>
                          <a:latin typeface="Bookman Old Style" panose="02050604050505020204" pitchFamily="18" charset="0"/>
                        </a:rPr>
                        <a:t> – разделения интерфейсов</a:t>
                      </a:r>
                      <a:r>
                        <a:rPr lang="en-US" sz="2400" dirty="0" smtClean="0">
                          <a:effectLst/>
                          <a:latin typeface="Bookman Old Style" panose="02050604050505020204" pitchFamily="18" charset="0"/>
                        </a:rPr>
                        <a:t>,</a:t>
                      </a:r>
                      <a:r>
                        <a:rPr lang="ru-RU" sz="2400" dirty="0" smtClean="0">
                          <a:effectLst/>
                          <a:latin typeface="Bookman Old Style" panose="02050604050505020204" pitchFamily="18" charset="0"/>
                        </a:rPr>
                        <a:t/>
                      </a:r>
                      <a:br>
                        <a:rPr lang="ru-RU" sz="2400" dirty="0" smtClean="0">
                          <a:effectLst/>
                          <a:latin typeface="Bookman Old Style" panose="02050604050505020204" pitchFamily="18" charset="0"/>
                        </a:rPr>
                      </a:br>
                      <a:r>
                        <a:rPr lang="en-US" sz="2400" dirty="0" smtClean="0">
                          <a:effectLst/>
                          <a:latin typeface="Bookman Old Style" panose="02050604050505020204" pitchFamily="18" charset="0"/>
                        </a:rPr>
                        <a:t>dependency inversion – </a:t>
                      </a:r>
                      <a:r>
                        <a:rPr lang="ru-RU" sz="2400" dirty="0" smtClean="0">
                          <a:effectLst/>
                          <a:latin typeface="Bookman Old Style" panose="02050604050505020204" pitchFamily="18" charset="0"/>
                        </a:rPr>
                        <a:t>инверсии</a:t>
                      </a:r>
                      <a:r>
                        <a:rPr lang="ru-RU" sz="2400" baseline="0" dirty="0" smtClean="0">
                          <a:effectLst/>
                          <a:latin typeface="Bookman Old Style" panose="02050604050505020204" pitchFamily="18" charset="0"/>
                        </a:rPr>
                        <a:t> зависимостей</a:t>
                      </a:r>
                      <a:r>
                        <a:rPr lang="en-US" sz="2400" dirty="0" smtClean="0">
                          <a:effectLst/>
                          <a:latin typeface="Bookman Old Style" panose="02050604050505020204" pitchFamily="18" charset="0"/>
                        </a:rPr>
                        <a:t>.</a:t>
                      </a:r>
                      <a:endParaRPr lang="ru-RU" sz="2400" dirty="0" smtClean="0">
                        <a:effectLst/>
                        <a:latin typeface="Bookman Old Style" panose="02050604050505020204" pitchFamily="18" charset="0"/>
                      </a:endParaRPr>
                    </a:p>
                    <a:p>
                      <a:pPr algn="l" fontAlgn="t"/>
                      <a:r>
                        <a:rPr lang="en-US" sz="2400" dirty="0">
                          <a:effectLst/>
                          <a:latin typeface="Bookman Old Style" panose="02050604050505020204" pitchFamily="18" charset="0"/>
                        </a:rPr>
                        <a:t/>
                      </a:r>
                      <a:br>
                        <a:rPr lang="en-US" sz="2400" dirty="0">
                          <a:effectLst/>
                          <a:latin typeface="Bookman Old Style" panose="02050604050505020204" pitchFamily="18" charset="0"/>
                        </a:rPr>
                      </a:br>
                      <a:r>
                        <a:rPr lang="ru-RU" sz="2400" i="1" dirty="0" smtClean="0">
                          <a:effectLst/>
                          <a:latin typeface="Bookman Old Style" panose="02050604050505020204" pitchFamily="18" charset="0"/>
                        </a:rPr>
                        <a:t>Источник</a:t>
                      </a:r>
                      <a:r>
                        <a:rPr lang="ru-RU" sz="2400" i="1" dirty="0">
                          <a:effectLst/>
                          <a:latin typeface="Bookman Old Style" panose="02050604050505020204" pitchFamily="18" charset="0"/>
                        </a:rPr>
                        <a:t>: Р. Мартин «Чистая Архитектура», Часть </a:t>
                      </a:r>
                      <a:r>
                        <a:rPr lang="en-US" sz="2400" i="1" dirty="0">
                          <a:effectLst/>
                          <a:latin typeface="Bookman Old Style" panose="02050604050505020204" pitchFamily="18" charset="0"/>
                        </a:rPr>
                        <a:t>III </a:t>
                      </a:r>
                      <a:r>
                        <a:rPr lang="ru-RU" sz="2400" i="1" dirty="0">
                          <a:effectLst/>
                          <a:latin typeface="Bookman Old Style" panose="02050604050505020204" pitchFamily="18" charset="0"/>
                        </a:rPr>
                        <a:t>Принципы дизайна</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xmlns="" val="262558411"/>
                  </a:ext>
                </a:extLst>
              </a:tr>
              <a:tr h="241655">
                <a:tc>
                  <a:txBody>
                    <a:bodyPr/>
                    <a:lstStyle/>
                    <a:p>
                      <a:pPr algn="l" fontAlgn="t"/>
                      <a:r>
                        <a:rPr lang="en-US" sz="2400" dirty="0">
                          <a:effectLst/>
                          <a:latin typeface="Bookman Old Style" panose="02050604050505020204" pitchFamily="18" charset="0"/>
                        </a:rPr>
                        <a:t>GRASP</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dirty="0" err="1">
                          <a:effectLst/>
                          <a:latin typeface="Bookman Old Style" panose="02050604050505020204" pitchFamily="18" charset="0"/>
                        </a:rPr>
                        <a:t>Группа</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из</a:t>
                      </a:r>
                      <a:r>
                        <a:rPr lang="en-US" sz="2400" dirty="0">
                          <a:effectLst/>
                          <a:latin typeface="Bookman Old Style" panose="02050604050505020204" pitchFamily="18" charset="0"/>
                        </a:rPr>
                        <a:t> 9 </a:t>
                      </a:r>
                      <a:r>
                        <a:rPr lang="en-US" sz="2400" dirty="0" err="1">
                          <a:effectLst/>
                          <a:latin typeface="Bookman Old Style" panose="02050604050505020204" pitchFamily="18" charset="0"/>
                        </a:rPr>
                        <a:t>принципов</a:t>
                      </a:r>
                      <a:r>
                        <a:rPr lang="en-US" sz="2400" dirty="0">
                          <a:effectLst/>
                          <a:latin typeface="Bookman Old Style" panose="02050604050505020204" pitchFamily="18" charset="0"/>
                        </a:rPr>
                        <a:t>: Information Expert, Creator, Controller, Low Coupling, High Cohesion, Polymorphism, Pure Fabrication, Indirection, Protected Variations</a:t>
                      </a:r>
                      <a:r>
                        <a:rPr lang="en-US" sz="2400" dirty="0" smtClean="0">
                          <a:effectLst/>
                          <a:latin typeface="Bookman Old Style" panose="02050604050505020204" pitchFamily="18" charset="0"/>
                        </a:rPr>
                        <a:t>.</a:t>
                      </a:r>
                      <a:endParaRPr lang="en-US" sz="2400" dirty="0">
                        <a:effectLst/>
                        <a:latin typeface="Bookman Old Style" panose="02050604050505020204" pitchFamily="18" charset="0"/>
                      </a:endParaRPr>
                    </a:p>
                    <a:p>
                      <a:pPr fontAlgn="t"/>
                      <a:r>
                        <a:rPr lang="en-US" sz="2400" i="1" dirty="0" err="1">
                          <a:effectLst/>
                          <a:latin typeface="Bookman Old Style" panose="02050604050505020204" pitchFamily="18" charset="0"/>
                        </a:rPr>
                        <a:t>Источник</a:t>
                      </a:r>
                      <a:r>
                        <a:rPr lang="en-US" sz="2400" i="1" dirty="0">
                          <a:effectLst/>
                          <a:latin typeface="Bookman Old Style" panose="02050604050505020204" pitchFamily="18" charset="0"/>
                        </a:rPr>
                        <a:t>: К. </a:t>
                      </a:r>
                      <a:r>
                        <a:rPr lang="en-US" sz="2400" i="1" dirty="0" err="1">
                          <a:effectLst/>
                          <a:latin typeface="Bookman Old Style" panose="02050604050505020204" pitchFamily="18" charset="0"/>
                        </a:rPr>
                        <a:t>Ларман</a:t>
                      </a:r>
                      <a:r>
                        <a:rPr lang="en-US" sz="2400" i="1" dirty="0">
                          <a:effectLst/>
                          <a:latin typeface="Bookman Old Style" panose="02050604050505020204" pitchFamily="18" charset="0"/>
                        </a:rPr>
                        <a:t> «</a:t>
                      </a:r>
                      <a:r>
                        <a:rPr lang="en-US" sz="2400" i="1" dirty="0" err="1">
                          <a:effectLst/>
                          <a:latin typeface="Bookman Old Style" panose="02050604050505020204" pitchFamily="18" charset="0"/>
                        </a:rPr>
                        <a:t>Применение</a:t>
                      </a:r>
                      <a:r>
                        <a:rPr lang="en-US" sz="2400" i="1" dirty="0">
                          <a:effectLst/>
                          <a:latin typeface="Bookman Old Style" panose="02050604050505020204" pitchFamily="18" charset="0"/>
                        </a:rPr>
                        <a:t> UML 2.0 и </a:t>
                      </a:r>
                      <a:r>
                        <a:rPr lang="en-US" sz="2400" i="1" dirty="0" err="1">
                          <a:effectLst/>
                          <a:latin typeface="Bookman Old Style" panose="02050604050505020204" pitchFamily="18" charset="0"/>
                        </a:rPr>
                        <a:t>шаблонов</a:t>
                      </a:r>
                      <a:r>
                        <a:rPr lang="en-US" sz="2400" i="1" dirty="0">
                          <a:effectLst/>
                          <a:latin typeface="Bookman Old Style" panose="02050604050505020204" pitchFamily="18" charset="0"/>
                        </a:rPr>
                        <a:t> </a:t>
                      </a:r>
                      <a:r>
                        <a:rPr lang="en-US" sz="2400" i="1" dirty="0" err="1">
                          <a:effectLst/>
                          <a:latin typeface="Bookman Old Style" panose="02050604050505020204" pitchFamily="18" charset="0"/>
                        </a:rPr>
                        <a:t>проектирования</a:t>
                      </a:r>
                      <a:r>
                        <a:rPr lang="en-US" sz="2400" i="1" dirty="0">
                          <a:effectLst/>
                          <a:latin typeface="Bookman Old Style" panose="02050604050505020204" pitchFamily="18" charset="0"/>
                        </a:rPr>
                        <a:t>», </a:t>
                      </a:r>
                      <a:r>
                        <a:rPr lang="en-US" sz="2400" i="1" dirty="0" err="1">
                          <a:effectLst/>
                          <a:latin typeface="Bookman Old Style" panose="02050604050505020204" pitchFamily="18" charset="0"/>
                        </a:rPr>
                        <a:t>Главы</a:t>
                      </a:r>
                      <a:r>
                        <a:rPr lang="en-US" sz="2400" i="1" dirty="0">
                          <a:effectLst/>
                          <a:latin typeface="Bookman Old Style" panose="02050604050505020204" pitchFamily="18" charset="0"/>
                        </a:rPr>
                        <a:t> 17.10-17.14, 25</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xmlns="" val="2313391144"/>
                  </a:ext>
                </a:extLst>
              </a:tr>
              <a:tr h="93419">
                <a:tc>
                  <a:txBody>
                    <a:bodyPr/>
                    <a:lstStyle/>
                    <a:p>
                      <a:pPr algn="l" fontAlgn="t"/>
                      <a:r>
                        <a:rPr lang="en-US" sz="2400">
                          <a:effectLst/>
                          <a:latin typeface="Bookman Old Style" panose="02050604050505020204" pitchFamily="18" charset="0"/>
                        </a:rPr>
                        <a:t>KISS</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a:effectLst/>
                          <a:latin typeface="Bookman Old Style" panose="02050604050505020204" pitchFamily="18" charset="0"/>
                        </a:rPr>
                        <a:t>Keep It Simple, Stupid / </a:t>
                      </a:r>
                      <a:r>
                        <a:rPr lang="ru-RU" sz="2400">
                          <a:effectLst/>
                          <a:latin typeface="Bookman Old Style" panose="02050604050505020204" pitchFamily="18" charset="0"/>
                        </a:rPr>
                        <a:t>Делай проще</a:t>
                      </a:r>
                    </a:p>
                    <a:p>
                      <a:pPr fontAlgn="t"/>
                      <a:r>
                        <a:rPr lang="ru-RU" sz="2400" i="1" u="sng" strike="noStrike">
                          <a:effectLst/>
                          <a:latin typeface="Bookman Old Style" panose="02050604050505020204" pitchFamily="18" charset="0"/>
                          <a:hlinkClick r:id="rId3"/>
                        </a:rPr>
                        <a:t>Источник</a:t>
                      </a:r>
                      <a:endParaRPr lang="ru-RU" sz="240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xmlns="" val="542193964"/>
                  </a:ext>
                </a:extLst>
              </a:tr>
              <a:tr h="93419">
                <a:tc>
                  <a:txBody>
                    <a:bodyPr/>
                    <a:lstStyle/>
                    <a:p>
                      <a:pPr algn="l" fontAlgn="t"/>
                      <a:r>
                        <a:rPr lang="en-US" sz="2400">
                          <a:effectLst/>
                          <a:latin typeface="Bookman Old Style" panose="02050604050505020204" pitchFamily="18" charset="0"/>
                        </a:rPr>
                        <a:t>DRY</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err="1">
                          <a:effectLst/>
                          <a:latin typeface="Bookman Old Style" panose="02050604050505020204" pitchFamily="18" charset="0"/>
                        </a:rPr>
                        <a:t>Don’t</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Repeat</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Yourself</a:t>
                      </a:r>
                      <a:r>
                        <a:rPr lang="ru-RU" sz="2400" dirty="0">
                          <a:effectLst/>
                          <a:latin typeface="Bookman Old Style" panose="02050604050505020204" pitchFamily="18" charset="0"/>
                        </a:rPr>
                        <a:t> / Не повторяйся</a:t>
                      </a:r>
                    </a:p>
                    <a:p>
                      <a:pPr fontAlgn="t"/>
                      <a:r>
                        <a:rPr lang="ru-RU" sz="2400" i="1" u="sng" strike="noStrike" dirty="0">
                          <a:effectLst/>
                          <a:latin typeface="Bookman Old Style" panose="02050604050505020204" pitchFamily="18" charset="0"/>
                          <a:hlinkClick r:id="rId4"/>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xmlns="" val="3927881688"/>
                  </a:ext>
                </a:extLst>
              </a:tr>
            </a:tbl>
          </a:graphicData>
        </a:graphic>
      </p:graphicFrame>
    </p:spTree>
    <p:extLst>
      <p:ext uri="{BB962C8B-B14F-4D97-AF65-F5344CB8AC3E}">
        <p14:creationId xmlns:p14="http://schemas.microsoft.com/office/powerpoint/2010/main" val="2050185460"/>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Прямоугольник 6"/>
          <p:cNvSpPr/>
          <p:nvPr/>
        </p:nvSpPr>
        <p:spPr>
          <a:xfrm>
            <a:off x="320040" y="0"/>
            <a:ext cx="11574780" cy="5632311"/>
          </a:xfrm>
          <a:prstGeom prst="rect">
            <a:avLst/>
          </a:prstGeom>
        </p:spPr>
        <p:txBody>
          <a:bodyPr wrap="square">
            <a:spAutoFit/>
          </a:bodyPr>
          <a:lstStyle/>
          <a:p>
            <a:pPr algn="just">
              <a:lnSpc>
                <a:spcPct val="150000"/>
              </a:lnSpc>
            </a:pPr>
            <a:r>
              <a:rPr lang="ru-RU" sz="2400" b="1" dirty="0" smtClean="0">
                <a:latin typeface="Bookman Old Style" panose="02050604050505020204" pitchFamily="18" charset="0"/>
              </a:rPr>
              <a:t>Структурные </a:t>
            </a:r>
            <a:r>
              <a:rPr lang="ru-RU" sz="2400" b="1" dirty="0">
                <a:latin typeface="Bookman Old Style" panose="02050604050505020204" pitchFamily="18" charset="0"/>
              </a:rPr>
              <a:t>паттерны </a:t>
            </a:r>
            <a:r>
              <a:rPr lang="ru-RU" sz="2400" dirty="0">
                <a:latin typeface="Bookman Old Style" panose="02050604050505020204" pitchFamily="18" charset="0"/>
              </a:rPr>
              <a:t>- рассматривает, как классы и объекты образуют более крупные структуры - более сложные по характеру классы и объекты. К таким шаблонам относятся</a:t>
            </a:r>
            <a:r>
              <a:rPr lang="ru-RU" sz="2400" dirty="0" smtClean="0">
                <a:latin typeface="Bookman Old Style" panose="02050604050505020204" pitchFamily="18" charset="0"/>
              </a:rPr>
              <a:t>:</a:t>
            </a: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Адаптер (</a:t>
            </a:r>
            <a:r>
              <a:rPr lang="en-US" sz="2400" b="1" dirty="0">
                <a:solidFill>
                  <a:srgbClr val="000000"/>
                </a:solidFill>
                <a:latin typeface="Bookman Old Style" panose="02050604050505020204" pitchFamily="18" charset="0"/>
              </a:rPr>
              <a:t>Adapter)</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Мост (</a:t>
            </a:r>
            <a:r>
              <a:rPr lang="en-US" sz="2400" b="1" dirty="0">
                <a:solidFill>
                  <a:srgbClr val="000000"/>
                </a:solidFill>
                <a:latin typeface="Bookman Old Style" panose="02050604050505020204" pitchFamily="18" charset="0"/>
              </a:rPr>
              <a:t>Bridge)</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Компоновщик (</a:t>
            </a:r>
            <a:r>
              <a:rPr lang="en-US" sz="2400" b="1" dirty="0">
                <a:solidFill>
                  <a:srgbClr val="000000"/>
                </a:solidFill>
                <a:latin typeface="Bookman Old Style" panose="02050604050505020204" pitchFamily="18" charset="0"/>
              </a:rPr>
              <a:t>Composite)</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Декоратор (</a:t>
            </a:r>
            <a:r>
              <a:rPr lang="en-US" sz="2400" b="1" dirty="0">
                <a:solidFill>
                  <a:srgbClr val="000000"/>
                </a:solidFill>
                <a:latin typeface="Bookman Old Style" panose="02050604050505020204" pitchFamily="18" charset="0"/>
              </a:rPr>
              <a:t>Decorator)</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Фасад (</a:t>
            </a:r>
            <a:r>
              <a:rPr lang="en-US" sz="2400" b="1" dirty="0">
                <a:solidFill>
                  <a:srgbClr val="000000"/>
                </a:solidFill>
                <a:latin typeface="Bookman Old Style" panose="02050604050505020204" pitchFamily="18" charset="0"/>
              </a:rPr>
              <a:t>Facade)</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Приспособленец (</a:t>
            </a:r>
            <a:r>
              <a:rPr lang="en-US" sz="2400" b="1" dirty="0">
                <a:solidFill>
                  <a:srgbClr val="000000"/>
                </a:solidFill>
                <a:latin typeface="Bookman Old Style" panose="02050604050505020204" pitchFamily="18" charset="0"/>
              </a:rPr>
              <a:t>Flyweight)</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Заместитель (</a:t>
            </a:r>
            <a:r>
              <a:rPr lang="en-US" sz="2400" b="1" dirty="0">
                <a:solidFill>
                  <a:srgbClr val="000000"/>
                </a:solidFill>
                <a:latin typeface="Bookman Old Style" panose="02050604050505020204" pitchFamily="18" charset="0"/>
              </a:rPr>
              <a:t>Proxy</a:t>
            </a:r>
            <a:r>
              <a:rPr lang="en-US" sz="2400" b="1" dirty="0" smtClean="0">
                <a:solidFill>
                  <a:srgbClr val="000000"/>
                </a:solidFill>
                <a:latin typeface="Bookman Old Style" panose="02050604050505020204" pitchFamily="18" charset="0"/>
              </a:rPr>
              <a:t>)</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4089256106"/>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Прямоугольник 6"/>
          <p:cNvSpPr/>
          <p:nvPr/>
        </p:nvSpPr>
        <p:spPr>
          <a:xfrm>
            <a:off x="335280" y="0"/>
            <a:ext cx="11521440" cy="6740307"/>
          </a:xfrm>
          <a:prstGeom prst="rect">
            <a:avLst/>
          </a:prstGeom>
        </p:spPr>
        <p:txBody>
          <a:bodyPr wrap="square">
            <a:spAutoFit/>
          </a:bodyPr>
          <a:lstStyle/>
          <a:p>
            <a:pPr algn="just">
              <a:lnSpc>
                <a:spcPct val="150000"/>
              </a:lnSpc>
            </a:pPr>
            <a:r>
              <a:rPr lang="ru-RU" sz="2400" b="1" dirty="0" smtClean="0">
                <a:latin typeface="Bookman Old Style" panose="02050604050505020204" pitchFamily="18" charset="0"/>
              </a:rPr>
              <a:t>Поведенческие паттерны</a:t>
            </a:r>
            <a:r>
              <a:rPr lang="ru-RU" sz="2400" dirty="0" smtClean="0">
                <a:latin typeface="Bookman Old Style" panose="02050604050505020204" pitchFamily="18" charset="0"/>
              </a:rPr>
              <a:t> </a:t>
            </a:r>
            <a:r>
              <a:rPr lang="ru-RU" sz="2400" dirty="0">
                <a:latin typeface="Bookman Old Style" panose="02050604050505020204" pitchFamily="18" charset="0"/>
              </a:rPr>
              <a:t>- они определяют алгоритмы и взаимодействие между классами и объектами, то есть их поведение. Среди подобных шаблонов можно выделить следующие</a:t>
            </a:r>
            <a:r>
              <a:rPr lang="ru-RU" sz="2400" dirty="0" smtClean="0">
                <a:latin typeface="Bookman Old Style" panose="02050604050505020204" pitchFamily="18" charset="0"/>
              </a:rPr>
              <a:t>:</a:t>
            </a: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Цепочка обязанностей (</a:t>
            </a:r>
            <a:r>
              <a:rPr lang="en-US" sz="2400" b="1" dirty="0">
                <a:solidFill>
                  <a:srgbClr val="000000"/>
                </a:solidFill>
                <a:latin typeface="Bookman Old Style" panose="02050604050505020204" pitchFamily="18" charset="0"/>
              </a:rPr>
              <a:t>Chain of responsibility)</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Команда (</a:t>
            </a:r>
            <a:r>
              <a:rPr lang="en-US" sz="2400" b="1" dirty="0">
                <a:solidFill>
                  <a:srgbClr val="000000"/>
                </a:solidFill>
                <a:latin typeface="Bookman Old Style" panose="02050604050505020204" pitchFamily="18" charset="0"/>
              </a:rPr>
              <a:t>Command)</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Интерпретатор (</a:t>
            </a:r>
            <a:r>
              <a:rPr lang="en-US" sz="2400" b="1" dirty="0">
                <a:solidFill>
                  <a:srgbClr val="000000"/>
                </a:solidFill>
                <a:latin typeface="Bookman Old Style" panose="02050604050505020204" pitchFamily="18" charset="0"/>
              </a:rPr>
              <a:t>Interpreter)</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Итератор (</a:t>
            </a:r>
            <a:r>
              <a:rPr lang="en-US" sz="2400" b="1" dirty="0">
                <a:solidFill>
                  <a:srgbClr val="000000"/>
                </a:solidFill>
                <a:latin typeface="Bookman Old Style" panose="02050604050505020204" pitchFamily="18" charset="0"/>
              </a:rPr>
              <a:t>Iterator)</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Посредник (</a:t>
            </a:r>
            <a:r>
              <a:rPr lang="en-US" sz="2400" b="1" dirty="0">
                <a:solidFill>
                  <a:srgbClr val="000000"/>
                </a:solidFill>
                <a:latin typeface="Bookman Old Style" panose="02050604050505020204" pitchFamily="18" charset="0"/>
              </a:rPr>
              <a:t>Mediator)</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Хранитель (</a:t>
            </a:r>
            <a:r>
              <a:rPr lang="en-US" sz="2400" b="1" dirty="0">
                <a:solidFill>
                  <a:srgbClr val="000000"/>
                </a:solidFill>
                <a:latin typeface="Bookman Old Style" panose="02050604050505020204" pitchFamily="18" charset="0"/>
              </a:rPr>
              <a:t>Memento)</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Наблюдатель (</a:t>
            </a:r>
            <a:r>
              <a:rPr lang="en-US" sz="2400" b="1" dirty="0">
                <a:solidFill>
                  <a:srgbClr val="000000"/>
                </a:solidFill>
                <a:latin typeface="Bookman Old Style" panose="02050604050505020204" pitchFamily="18" charset="0"/>
              </a:rPr>
              <a:t>Observer)</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Состояние (</a:t>
            </a:r>
            <a:r>
              <a:rPr lang="en-US" sz="2400" b="1" dirty="0">
                <a:solidFill>
                  <a:srgbClr val="000000"/>
                </a:solidFill>
                <a:latin typeface="Bookman Old Style" panose="02050604050505020204" pitchFamily="18" charset="0"/>
              </a:rPr>
              <a:t>State)</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Стратегия (</a:t>
            </a:r>
            <a:r>
              <a:rPr lang="en-US" sz="2400" b="1" dirty="0">
                <a:solidFill>
                  <a:srgbClr val="000000"/>
                </a:solidFill>
                <a:latin typeface="Bookman Old Style" panose="02050604050505020204" pitchFamily="18" charset="0"/>
              </a:rPr>
              <a:t>Strategy</a:t>
            </a:r>
            <a:r>
              <a:rPr lang="en-US" sz="2400" b="1" dirty="0" smtClean="0">
                <a:solidFill>
                  <a:srgbClr val="000000"/>
                </a:solidFill>
                <a:latin typeface="Bookman Old Style" panose="02050604050505020204" pitchFamily="18" charset="0"/>
              </a:rPr>
              <a:t>)</a:t>
            </a:r>
            <a:endParaRPr lang="en-US" sz="2400" dirty="0">
              <a:solidFill>
                <a:srgbClr val="000000"/>
              </a:solidFill>
              <a:latin typeface="Bookman Old Style" panose="02050604050505020204" pitchFamily="18" charset="0"/>
            </a:endParaRPr>
          </a:p>
        </p:txBody>
      </p:sp>
      <p:sp>
        <p:nvSpPr>
          <p:cNvPr id="2" name="Прямоугольник 1"/>
          <p:cNvSpPr/>
          <p:nvPr/>
        </p:nvSpPr>
        <p:spPr>
          <a:xfrm>
            <a:off x="5196114" y="5539978"/>
            <a:ext cx="6995886" cy="1200329"/>
          </a:xfrm>
          <a:prstGeom prst="rect">
            <a:avLst/>
          </a:prstGeom>
        </p:spPr>
        <p:txBody>
          <a:bodyPr wrap="square">
            <a:spAutoFit/>
          </a:bodyPr>
          <a:lstStyle/>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Шаблонный метод (</a:t>
            </a:r>
            <a:r>
              <a:rPr lang="en-US" sz="2400" b="1" dirty="0">
                <a:solidFill>
                  <a:srgbClr val="000000"/>
                </a:solidFill>
                <a:latin typeface="Bookman Old Style" panose="02050604050505020204" pitchFamily="18" charset="0"/>
              </a:rPr>
              <a:t>Template method)</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Посетитель (</a:t>
            </a:r>
            <a:r>
              <a:rPr lang="en-US" sz="2400" b="1" dirty="0">
                <a:solidFill>
                  <a:srgbClr val="000000"/>
                </a:solidFill>
                <a:latin typeface="Bookman Old Style" panose="02050604050505020204" pitchFamily="18" charset="0"/>
              </a:rPr>
              <a:t>Visitor)</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3158082070"/>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Прямоугольник 6"/>
          <p:cNvSpPr/>
          <p:nvPr/>
        </p:nvSpPr>
        <p:spPr>
          <a:xfrm>
            <a:off x="304800" y="0"/>
            <a:ext cx="11574780" cy="6740307"/>
          </a:xfrm>
          <a:prstGeom prst="rect">
            <a:avLst/>
          </a:prstGeom>
        </p:spPr>
        <p:txBody>
          <a:bodyPr wrap="square">
            <a:spAutoFit/>
          </a:bodyPr>
          <a:lstStyle/>
          <a:p>
            <a:pPr algn="just">
              <a:lnSpc>
                <a:spcPct val="150000"/>
              </a:lnSpc>
            </a:pPr>
            <a:r>
              <a:rPr lang="ru-RU" sz="2400" b="1" dirty="0">
                <a:latin typeface="Bookman Old Style" panose="02050604050505020204" pitchFamily="18" charset="0"/>
              </a:rPr>
              <a:t>Как выбрать нужный паттерн?</a:t>
            </a:r>
          </a:p>
          <a:p>
            <a:pPr marL="342900" indent="-342900" algn="just">
              <a:lnSpc>
                <a:spcPct val="150000"/>
              </a:lnSpc>
              <a:buFont typeface="Arial" panose="020B0604020202020204" pitchFamily="34" charset="0"/>
              <a:buChar char="•"/>
            </a:pPr>
            <a:r>
              <a:rPr lang="ru-RU" sz="2400" dirty="0">
                <a:latin typeface="Bookman Old Style" panose="02050604050505020204" pitchFamily="18" charset="0"/>
              </a:rPr>
              <a:t>Прежде всего при решении какой-нибудь проблемы надо выделить все используемые сущности и связи между ними и абстрагировать их от конкретной </a:t>
            </a:r>
            <a:r>
              <a:rPr lang="ru-RU" sz="2400" dirty="0" smtClean="0">
                <a:latin typeface="Bookman Old Style" panose="02050604050505020204" pitchFamily="18" charset="0"/>
              </a:rPr>
              <a:t>ситуации.</a:t>
            </a:r>
            <a:endParaRPr lang="en-US" sz="2400" dirty="0" smtClean="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smtClean="0">
                <a:latin typeface="Bookman Old Style" panose="02050604050505020204" pitchFamily="18" charset="0"/>
              </a:rPr>
              <a:t>Затем </a:t>
            </a:r>
            <a:r>
              <a:rPr lang="ru-RU" sz="2400" dirty="0">
                <a:latin typeface="Bookman Old Style" panose="02050604050505020204" pitchFamily="18" charset="0"/>
              </a:rPr>
              <a:t>надо посмотреть, вписывается ли абстрактная форма решения задачи в определенный паттерн. Например, суть решаемой задачи может состоять в создании новых объектов. В этом случае, возможно, стоит посмотреть на порождающие </a:t>
            </a:r>
            <a:r>
              <a:rPr lang="ru-RU" sz="2400" dirty="0" smtClean="0">
                <a:latin typeface="Bookman Old Style" panose="02050604050505020204" pitchFamily="18" charset="0"/>
              </a:rPr>
              <a:t>паттерны.</a:t>
            </a:r>
            <a:endParaRPr lang="en-US" sz="2400" dirty="0" smtClean="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smtClean="0">
                <a:latin typeface="Bookman Old Style" panose="02050604050505020204" pitchFamily="18" charset="0"/>
              </a:rPr>
              <a:t>Причем </a:t>
            </a:r>
            <a:r>
              <a:rPr lang="ru-RU" sz="2400" dirty="0">
                <a:latin typeface="Bookman Old Style" panose="02050604050505020204" pitchFamily="18" charset="0"/>
              </a:rPr>
              <a:t>лучше не сразу взять какой-то определенный паттерн - первый, который показался нужным, а посмотреть на несколько родственных паттернов из одной группы, которые решают одну и ту же задачу</a:t>
            </a:r>
            <a:r>
              <a:rPr lang="ru-RU" sz="2400" dirty="0" smtClean="0">
                <a:latin typeface="Bookman Old Style" panose="02050604050505020204" pitchFamily="18" charset="0"/>
              </a:rPr>
              <a:t>.</a:t>
            </a:r>
            <a:endParaRPr lang="ru-RU" sz="2400" dirty="0">
              <a:latin typeface="Bookman Old Style" panose="02050604050505020204" pitchFamily="18" charset="0"/>
            </a:endParaRPr>
          </a:p>
        </p:txBody>
      </p:sp>
    </p:spTree>
    <p:extLst>
      <p:ext uri="{BB962C8B-B14F-4D97-AF65-F5344CB8AC3E}">
        <p14:creationId xmlns:p14="http://schemas.microsoft.com/office/powerpoint/2010/main" val="882898168"/>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Прямоугольник 6"/>
          <p:cNvSpPr/>
          <p:nvPr/>
        </p:nvSpPr>
        <p:spPr>
          <a:xfrm>
            <a:off x="289560" y="0"/>
            <a:ext cx="11658600" cy="6740307"/>
          </a:xfrm>
          <a:prstGeom prst="rect">
            <a:avLst/>
          </a:prstGeom>
        </p:spPr>
        <p:txBody>
          <a:bodyPr wrap="square">
            <a:spAutoFit/>
          </a:bodyPr>
          <a:lstStyle/>
          <a:p>
            <a:pPr algn="just">
              <a:lnSpc>
                <a:spcPct val="150000"/>
              </a:lnSpc>
            </a:pPr>
            <a:r>
              <a:rPr lang="ru-RU" sz="2400" dirty="0">
                <a:latin typeface="Bookman Old Style" panose="02050604050505020204" pitchFamily="18" charset="0"/>
              </a:rPr>
              <a:t>В</a:t>
            </a:r>
            <a:r>
              <a:rPr lang="ru-RU" sz="2400" dirty="0" smtClean="0">
                <a:latin typeface="Bookman Old Style" panose="02050604050505020204" pitchFamily="18" charset="0"/>
              </a:rPr>
              <a:t>ажно </a:t>
            </a:r>
            <a:r>
              <a:rPr lang="ru-RU" sz="2400" dirty="0">
                <a:latin typeface="Bookman Old Style" panose="02050604050505020204" pitchFamily="18" charset="0"/>
              </a:rPr>
              <a:t>понимать смысл и назначение паттерна, явно представлять его абстрактную организацию и его возможные конкретные реализации. Один паттерн может иметь различные реализации, и чем чаще вы будете сталкиваться с этими реализациями, тем лучше вы будете понимать смысл паттерна. Но не стоит использовать паттерн, если вы его не понимаете, даже если он на первый взгляд поможет вам в решении задачи.</a:t>
            </a:r>
          </a:p>
          <a:p>
            <a:pPr algn="just">
              <a:lnSpc>
                <a:spcPct val="150000"/>
              </a:lnSpc>
            </a:pPr>
            <a:endParaRPr lang="ru-RU" sz="2400" dirty="0">
              <a:latin typeface="Bookman Old Style" panose="02050604050505020204" pitchFamily="18" charset="0"/>
            </a:endParaRPr>
          </a:p>
          <a:p>
            <a:pPr algn="just">
              <a:lnSpc>
                <a:spcPct val="150000"/>
              </a:lnSpc>
            </a:pPr>
            <a:r>
              <a:rPr lang="ru-RU" sz="2400" dirty="0">
                <a:latin typeface="Bookman Old Style" panose="02050604050505020204" pitchFamily="18" charset="0"/>
              </a:rPr>
              <a:t>И в конечном счете надо придерживаться принципа </a:t>
            </a:r>
            <a:r>
              <a:rPr lang="ru-RU" sz="2400" b="1" dirty="0">
                <a:latin typeface="Bookman Old Style" panose="02050604050505020204" pitchFamily="18" charset="0"/>
              </a:rPr>
              <a:t>KISS (</a:t>
            </a:r>
            <a:r>
              <a:rPr lang="ru-RU" sz="2400" b="1" dirty="0" err="1">
                <a:latin typeface="Bookman Old Style" panose="02050604050505020204" pitchFamily="18" charset="0"/>
              </a:rPr>
              <a:t>Keep</a:t>
            </a:r>
            <a:r>
              <a:rPr lang="ru-RU" sz="2400" b="1" dirty="0">
                <a:latin typeface="Bookman Old Style" panose="02050604050505020204" pitchFamily="18" charset="0"/>
              </a:rPr>
              <a:t> </a:t>
            </a:r>
            <a:r>
              <a:rPr lang="ru-RU" sz="2400" b="1" dirty="0" err="1">
                <a:latin typeface="Bookman Old Style" panose="02050604050505020204" pitchFamily="18" charset="0"/>
              </a:rPr>
              <a:t>It</a:t>
            </a:r>
            <a:r>
              <a:rPr lang="ru-RU" sz="2400" b="1" dirty="0">
                <a:latin typeface="Bookman Old Style" panose="02050604050505020204" pitchFamily="18" charset="0"/>
              </a:rPr>
              <a:t> </a:t>
            </a:r>
            <a:r>
              <a:rPr lang="ru-RU" sz="2400" b="1" dirty="0" err="1">
                <a:latin typeface="Bookman Old Style" panose="02050604050505020204" pitchFamily="18" charset="0"/>
              </a:rPr>
              <a:t>Simple</a:t>
            </a:r>
            <a:r>
              <a:rPr lang="ru-RU" sz="2400" b="1" dirty="0">
                <a:latin typeface="Bookman Old Style" panose="02050604050505020204" pitchFamily="18" charset="0"/>
              </a:rPr>
              <a:t>, </a:t>
            </a:r>
            <a:r>
              <a:rPr lang="ru-RU" sz="2400" b="1" dirty="0" err="1">
                <a:latin typeface="Bookman Old Style" panose="02050604050505020204" pitchFamily="18" charset="0"/>
              </a:rPr>
              <a:t>Stupid</a:t>
            </a:r>
            <a:r>
              <a:rPr lang="ru-RU" sz="2400" b="1" dirty="0">
                <a:latin typeface="Bookman Old Style" panose="02050604050505020204" pitchFamily="18" charset="0"/>
              </a:rPr>
              <a:t>) </a:t>
            </a:r>
            <a:r>
              <a:rPr lang="ru-RU" sz="2400" dirty="0">
                <a:latin typeface="Bookman Old Style" panose="02050604050505020204" pitchFamily="18" charset="0"/>
              </a:rPr>
              <a:t>- сохранять код программы по возможности простым и ясным. Ведь смысл паттернов не в усложнении кода программы, а наоборот в его упрощении.</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3028820001"/>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6" name="Таблица 5"/>
          <p:cNvGraphicFramePr>
            <a:graphicFrameLocks noGrp="1"/>
          </p:cNvGraphicFramePr>
          <p:nvPr>
            <p:extLst>
              <p:ext uri="{D42A27DB-BD31-4B8C-83A1-F6EECF244321}">
                <p14:modId xmlns:p14="http://schemas.microsoft.com/office/powerpoint/2010/main" val="1273668394"/>
              </p:ext>
            </p:extLst>
          </p:nvPr>
        </p:nvGraphicFramePr>
        <p:xfrm>
          <a:off x="335280" y="0"/>
          <a:ext cx="11612880" cy="6823330"/>
        </p:xfrm>
        <a:graphic>
          <a:graphicData uri="http://schemas.openxmlformats.org/drawingml/2006/table">
            <a:tbl>
              <a:tblPr/>
              <a:tblGrid>
                <a:gridCol w="11612880">
                  <a:extLst>
                    <a:ext uri="{9D8B030D-6E8A-4147-A177-3AD203B41FA5}">
                      <a16:colId xmlns:a16="http://schemas.microsoft.com/office/drawing/2014/main" xmlns="" val="3868009994"/>
                    </a:ext>
                  </a:extLst>
                </a:gridCol>
              </a:tblGrid>
              <a:tr h="0">
                <a:tc>
                  <a:txBody>
                    <a:bodyPr/>
                    <a:lstStyle/>
                    <a:p>
                      <a:pPr algn="ctr">
                        <a:lnSpc>
                          <a:spcPct val="130000"/>
                        </a:lnSpc>
                      </a:pPr>
                      <a:r>
                        <a:rPr lang="ru-RU" sz="2400" b="1" dirty="0" smtClean="0">
                          <a:solidFill>
                            <a:schemeClr val="tx1"/>
                          </a:solidFill>
                          <a:effectLst/>
                          <a:latin typeface="Bookman Old Style" panose="02050604050505020204" pitchFamily="18" charset="0"/>
                        </a:rPr>
                        <a:t>Порождающие паттерны</a:t>
                      </a:r>
                      <a:endParaRPr lang="en-US" sz="2400" b="1" dirty="0" smtClean="0">
                        <a:solidFill>
                          <a:schemeClr val="tx1"/>
                        </a:solidFill>
                        <a:effectLst/>
                        <a:latin typeface="Bookman Old Style" panose="02050604050505020204" pitchFamily="18" charset="0"/>
                      </a:endParaRPr>
                    </a:p>
                    <a:p>
                      <a:pPr algn="just">
                        <a:lnSpc>
                          <a:spcPct val="130000"/>
                        </a:lnSpc>
                      </a:pPr>
                      <a:r>
                        <a:rPr lang="ru-RU" sz="2400" b="1" dirty="0" smtClean="0">
                          <a:solidFill>
                            <a:schemeClr val="tx1"/>
                          </a:solidFill>
                          <a:effectLst/>
                          <a:latin typeface="Bookman Old Style" panose="02050604050505020204" pitchFamily="18" charset="0"/>
                        </a:rPr>
                        <a:t>Фабричный метод (</a:t>
                      </a:r>
                      <a:r>
                        <a:rPr lang="en-US" sz="2400" b="1" dirty="0" smtClean="0">
                          <a:solidFill>
                            <a:schemeClr val="tx1"/>
                          </a:solidFill>
                          <a:effectLst/>
                          <a:latin typeface="Bookman Old Style" panose="02050604050505020204" pitchFamily="18" charset="0"/>
                        </a:rPr>
                        <a:t>Factory Method)</a:t>
                      </a:r>
                    </a:p>
                    <a:p>
                      <a:pPr algn="just">
                        <a:lnSpc>
                          <a:spcPct val="130000"/>
                        </a:lnSpc>
                      </a:pPr>
                      <a:r>
                        <a:rPr lang="ru-RU" sz="2400" b="0" dirty="0" smtClean="0">
                          <a:solidFill>
                            <a:schemeClr val="tx1"/>
                          </a:solidFill>
                          <a:effectLst/>
                          <a:latin typeface="Bookman Old Style" panose="02050604050505020204" pitchFamily="18" charset="0"/>
                        </a:rPr>
                        <a:t>это паттерн, который определяет интерфейс для создания объектов некоторого класса, но непосредственное решение о том, объект какого класса создавать происходит в подклассах. То есть паттерн предполагает, что базовый класс делегирует создание объектов классам-наследникам.</a:t>
                      </a:r>
                      <a:endParaRPr lang="ru-RU" sz="2400" b="0" dirty="0">
                        <a:solidFill>
                          <a:schemeClr val="tx1"/>
                        </a:solidFill>
                        <a:effectLst/>
                        <a:latin typeface="Bookman Old Style" panose="02050604050505020204" pitchFamily="18" charset="0"/>
                      </a:endParaRPr>
                    </a:p>
                  </a:txBody>
                  <a:tcPr marL="63500" marR="63500" marT="63500" marB="63500">
                    <a:lnL>
                      <a:noFill/>
                    </a:lnL>
                    <a:lnR>
                      <a:noFill/>
                    </a:lnR>
                    <a:lnT>
                      <a:noFill/>
                    </a:lnT>
                    <a:lnB>
                      <a:noFill/>
                    </a:lnB>
                    <a:solidFill>
                      <a:srgbClr val="FFFFFF"/>
                    </a:solidFill>
                  </a:tcPr>
                </a:tc>
                <a:extLst>
                  <a:ext uri="{0D108BD9-81ED-4DB2-BD59-A6C34878D82A}">
                    <a16:rowId xmlns:a16="http://schemas.microsoft.com/office/drawing/2014/main" xmlns="" val="1118742718"/>
                  </a:ext>
                </a:extLst>
              </a:tr>
              <a:tr h="0">
                <a:tc>
                  <a:txBody>
                    <a:bodyPr/>
                    <a:lstStyle/>
                    <a:p>
                      <a:pPr algn="just">
                        <a:lnSpc>
                          <a:spcPct val="130000"/>
                        </a:lnSpc>
                      </a:pPr>
                      <a:r>
                        <a:rPr lang="ru-RU" sz="2400" b="0" dirty="0" smtClean="0">
                          <a:solidFill>
                            <a:schemeClr val="tx1"/>
                          </a:solidFill>
                          <a:effectLst/>
                          <a:latin typeface="Bookman Old Style" panose="02050604050505020204" pitchFamily="18" charset="0"/>
                        </a:rPr>
                        <a:t>Когда надо применять паттерн</a:t>
                      </a:r>
                    </a:p>
                    <a:p>
                      <a:pPr marL="342900" indent="-342900" algn="just">
                        <a:lnSpc>
                          <a:spcPct val="130000"/>
                        </a:lnSpc>
                        <a:buFont typeface="Arial" panose="020B0604020202020204" pitchFamily="34" charset="0"/>
                        <a:buChar char="•"/>
                      </a:pPr>
                      <a:r>
                        <a:rPr lang="ru-RU" sz="2400" b="0" dirty="0" smtClean="0">
                          <a:solidFill>
                            <a:schemeClr val="tx1"/>
                          </a:solidFill>
                          <a:effectLst/>
                          <a:latin typeface="Bookman Old Style" panose="02050604050505020204" pitchFamily="18" charset="0"/>
                        </a:rPr>
                        <a:t>Когда заранее неизвестно, объекты каких типов необходимо создавать</a:t>
                      </a:r>
                    </a:p>
                    <a:p>
                      <a:pPr marL="342900" indent="-342900" algn="just">
                        <a:lnSpc>
                          <a:spcPct val="130000"/>
                        </a:lnSpc>
                        <a:buFont typeface="Arial" panose="020B0604020202020204" pitchFamily="34" charset="0"/>
                        <a:buChar char="•"/>
                      </a:pPr>
                      <a:r>
                        <a:rPr lang="ru-RU" sz="2400" b="0" dirty="0" smtClean="0">
                          <a:solidFill>
                            <a:schemeClr val="tx1"/>
                          </a:solidFill>
                          <a:effectLst/>
                          <a:latin typeface="Bookman Old Style" panose="02050604050505020204" pitchFamily="18" charset="0"/>
                        </a:rPr>
                        <a:t>Когда система должна быть независимой от процесса создания новых объектов и расширяемой: в нее можно легко вводить новые классы, объекты которых система должна создавать.</a:t>
                      </a:r>
                    </a:p>
                    <a:p>
                      <a:pPr marL="342900" indent="-342900" algn="just">
                        <a:lnSpc>
                          <a:spcPct val="130000"/>
                        </a:lnSpc>
                        <a:buFont typeface="Arial" panose="020B0604020202020204" pitchFamily="34" charset="0"/>
                        <a:buChar char="•"/>
                      </a:pPr>
                      <a:r>
                        <a:rPr lang="ru-RU" sz="2400" b="0" dirty="0" smtClean="0">
                          <a:solidFill>
                            <a:schemeClr val="tx1"/>
                          </a:solidFill>
                          <a:effectLst/>
                          <a:latin typeface="Bookman Old Style" panose="02050604050505020204" pitchFamily="18" charset="0"/>
                        </a:rPr>
                        <a:t>Когда создание новых объектов необходимо делегировать из базового класса классам наследникам</a:t>
                      </a:r>
                      <a:endParaRPr lang="ru-RU" sz="2400" b="0" dirty="0">
                        <a:solidFill>
                          <a:schemeClr val="tx1"/>
                        </a:solidFill>
                        <a:effectLst/>
                        <a:latin typeface="Bookman Old Style" panose="02050604050505020204" pitchFamily="18" charset="0"/>
                      </a:endParaRPr>
                    </a:p>
                  </a:txBody>
                  <a:tcPr marL="63500" marR="63500" marT="63500" marB="63500">
                    <a:lnL>
                      <a:noFill/>
                    </a:lnL>
                    <a:lnR>
                      <a:noFill/>
                    </a:lnR>
                    <a:lnT>
                      <a:noFill/>
                    </a:lnT>
                    <a:lnB>
                      <a:noFill/>
                    </a:lnB>
                    <a:solidFill>
                      <a:srgbClr val="FFFFFF"/>
                    </a:solidFill>
                  </a:tcPr>
                </a:tc>
                <a:extLst>
                  <a:ext uri="{0D108BD9-81ED-4DB2-BD59-A6C34878D82A}">
                    <a16:rowId xmlns:a16="http://schemas.microsoft.com/office/drawing/2014/main" xmlns="" val="3439115553"/>
                  </a:ext>
                </a:extLst>
              </a:tr>
            </a:tbl>
          </a:graphicData>
        </a:graphic>
      </p:graphicFrame>
      <p:sp>
        <p:nvSpPr>
          <p:cNvPr id="7" name="Rectangle 1"/>
          <p:cNvSpPr>
            <a:spLocks noChangeArrowheads="1"/>
          </p:cNvSpPr>
          <p:nvPr/>
        </p:nvSpPr>
        <p:spPr bwMode="auto">
          <a:xfrm>
            <a:off x="934915" y="976434"/>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1800" b="0" i="0" u="none" strike="noStrike" cap="none" normalizeH="0" baseline="0" smtClean="0">
                <a:ln>
                  <a:noFill/>
                </a:ln>
                <a:solidFill>
                  <a:schemeClr val="tx1"/>
                </a:solidFill>
                <a:effectLst/>
                <a:latin typeface="Arial" panose="020B0604020202020204" pitchFamily="34" charset="0"/>
              </a:rPr>
              <a:t/>
            </a:r>
            <a:br>
              <a:rPr kumimoji="0" lang="ru-RU" altLang="ru-RU" sz="1800" b="0" i="0" u="none" strike="noStrike" cap="none" normalizeH="0" baseline="0" smtClean="0">
                <a:ln>
                  <a:noFill/>
                </a:ln>
                <a:solidFill>
                  <a:schemeClr val="tx1"/>
                </a:solidFill>
                <a:effectLst/>
                <a:latin typeface="Arial" panose="020B0604020202020204" pitchFamily="34" charset="0"/>
              </a:rPr>
            </a:br>
            <a:endParaRPr kumimoji="0" lang="ru-RU" altLang="ru-RU" sz="1800" b="0" i="0" u="none" strike="noStrike" cap="none" normalizeH="0" baseline="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143217698"/>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276225" y="0"/>
            <a:ext cx="11591926" cy="6924973"/>
          </a:xfrm>
          <a:prstGeom prst="rect">
            <a:avLst/>
          </a:prstGeom>
        </p:spPr>
        <p:txBody>
          <a:bodyPr wrap="square">
            <a:spAutoFit/>
          </a:bodyPr>
          <a:lstStyle/>
          <a:p>
            <a:pPr algn="just">
              <a:lnSpc>
                <a:spcPct val="150000"/>
              </a:lnSpc>
            </a:pPr>
            <a:r>
              <a:rPr lang="ru-RU" sz="2400" dirty="0" smtClean="0">
                <a:latin typeface="Bookman Old Style" panose="02050604050505020204" pitchFamily="18" charset="0"/>
              </a:rPr>
              <a:t>Допустим</a:t>
            </a:r>
            <a:r>
              <a:rPr lang="ru-RU" sz="2400" dirty="0">
                <a:latin typeface="Bookman Old Style" panose="02050604050505020204" pitchFamily="18" charset="0"/>
              </a:rPr>
              <a:t>, мы создаем программу для сферы строительства. Возможно, вначале мы захотим построить многоэтажный панельный дом. И для этого выбирается соответствующий подрядчик, который возводит каменные дома. Затем нам захочется построить деревянный дом и для этого также надо будет выбрать нужного </a:t>
            </a:r>
            <a:r>
              <a:rPr lang="ru-RU" sz="2400" dirty="0" smtClean="0">
                <a:latin typeface="Bookman Old Style" panose="02050604050505020204" pitchFamily="18" charset="0"/>
              </a:rPr>
              <a:t>подрядчика</a:t>
            </a:r>
            <a:r>
              <a:rPr lang="en-US" sz="2400" dirty="0" smtClean="0"/>
              <a:t>.</a:t>
            </a:r>
            <a:endParaRPr lang="en-US" sz="2400" dirty="0">
              <a:solidFill>
                <a:srgbClr val="0000FF"/>
              </a:solidFill>
              <a:latin typeface="Consolas" panose="020B0609020204030204" pitchFamily="49" charset="0"/>
            </a:endParaRPr>
          </a:p>
          <a:p>
            <a:endParaRPr lang="en-US" sz="2400" dirty="0">
              <a:solidFill>
                <a:srgbClr val="0000FF"/>
              </a:solidFill>
              <a:latin typeface="Consolas" panose="020B0609020204030204" pitchFamily="49" charset="0"/>
            </a:endParaRPr>
          </a:p>
          <a:p>
            <a:r>
              <a:rPr lang="en-US" sz="2400" dirty="0" smtClean="0">
                <a:solidFill>
                  <a:srgbClr val="0000FF"/>
                </a:solidFill>
                <a:latin typeface="Consolas" panose="020B0609020204030204" pitchFamily="49" charset="0"/>
              </a:rPr>
              <a:t>abstract</a:t>
            </a:r>
            <a:r>
              <a:rPr lang="en-US" sz="2400" dirty="0" smtClean="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House</a:t>
            </a:r>
            <a:r>
              <a:rPr lang="en-US" sz="2400" dirty="0">
                <a:solidFill>
                  <a:srgbClr val="3B3B3B"/>
                </a:solidFill>
                <a:latin typeface="Consolas" panose="020B0609020204030204" pitchFamily="49" charset="0"/>
              </a:rPr>
              <a:t> { }</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PanelHouse</a:t>
            </a:r>
            <a:r>
              <a:rPr lang="en-US" sz="2400" dirty="0">
                <a:solidFill>
                  <a:srgbClr val="3B3B3B"/>
                </a:solidFill>
                <a:latin typeface="Consolas" panose="020B0609020204030204" pitchFamily="49" charset="0"/>
              </a:rPr>
              <a:t> : </a:t>
            </a:r>
            <a:r>
              <a:rPr lang="en-US" sz="2400" dirty="0">
                <a:solidFill>
                  <a:srgbClr val="267F99"/>
                </a:solidFill>
                <a:latin typeface="Consolas" panose="020B0609020204030204" pitchFamily="49" charset="0"/>
              </a:rPr>
              <a:t>House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PanelHouse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Панельный дом построен"</a:t>
            </a:r>
            <a:r>
              <a:rPr lang="ru-RU" sz="2400" dirty="0">
                <a:solidFill>
                  <a:srgbClr val="3B3B3B"/>
                </a:solidFill>
                <a:latin typeface="Consolas" panose="020B0609020204030204" pitchFamily="49" charset="0"/>
              </a:rPr>
              <a:t>);</a:t>
            </a:r>
          </a:p>
          <a:p>
            <a:r>
              <a:rPr lang="ru-RU" sz="2400" dirty="0">
                <a:solidFill>
                  <a:srgbClr val="3B3B3B"/>
                </a:solidFill>
                <a:latin typeface="Consolas" panose="020B0609020204030204" pitchFamily="49" charset="0"/>
              </a:rPr>
              <a:t>}</a:t>
            </a:r>
          </a:p>
          <a:p>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WoodHouse</a:t>
            </a:r>
            <a:r>
              <a:rPr lang="en-US" sz="2400" dirty="0">
                <a:solidFill>
                  <a:srgbClr val="3B3B3B"/>
                </a:solidFill>
                <a:latin typeface="Consolas" panose="020B0609020204030204" pitchFamily="49" charset="0"/>
              </a:rPr>
              <a:t> : </a:t>
            </a:r>
            <a:r>
              <a:rPr lang="en-US" sz="2400" dirty="0">
                <a:solidFill>
                  <a:srgbClr val="267F99"/>
                </a:solidFill>
                <a:latin typeface="Consolas" panose="020B0609020204030204" pitchFamily="49" charset="0"/>
              </a:rPr>
              <a:t>House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WoodHouse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Деревянный дом построен"</a:t>
            </a:r>
            <a:r>
              <a:rPr lang="ru-RU" sz="2400" dirty="0">
                <a:solidFill>
                  <a:srgbClr val="3B3B3B"/>
                </a:solidFill>
                <a:latin typeface="Consolas" panose="020B0609020204030204" pitchFamily="49" charset="0"/>
              </a:rPr>
              <a:t>);</a:t>
            </a:r>
          </a:p>
          <a:p>
            <a:r>
              <a:rPr lang="ru-RU" sz="2400" dirty="0" smtClean="0">
                <a:solidFill>
                  <a:srgbClr val="3B3B3B"/>
                </a:solidFill>
                <a:latin typeface="Consolas" panose="020B0609020204030204" pitchFamily="49" charset="0"/>
              </a:rPr>
              <a:t>}</a:t>
            </a:r>
            <a:endParaRPr lang="ru-RU" sz="2400" dirty="0">
              <a:solidFill>
                <a:srgbClr val="3B3B3B"/>
              </a:solidFill>
              <a:latin typeface="Consolas" panose="020B0609020204030204" pitchFamily="49" charset="0"/>
            </a:endParaRPr>
          </a:p>
        </p:txBody>
      </p:sp>
    </p:spTree>
    <p:extLst>
      <p:ext uri="{BB962C8B-B14F-4D97-AF65-F5344CB8AC3E}">
        <p14:creationId xmlns:p14="http://schemas.microsoft.com/office/powerpoint/2010/main" val="812152200"/>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304800" y="0"/>
            <a:ext cx="11887200" cy="6740307"/>
          </a:xfrm>
          <a:prstGeom prst="rect">
            <a:avLst/>
          </a:prstGeom>
        </p:spPr>
        <p:txBody>
          <a:bodyPr wrap="square">
            <a:spAutoFit/>
          </a:bodyPr>
          <a:lstStyle/>
          <a:p>
            <a:r>
              <a:rPr lang="ru-RU" sz="2400" dirty="0">
                <a:solidFill>
                  <a:srgbClr val="008000"/>
                </a:solidFill>
                <a:latin typeface="Consolas" panose="020B0609020204030204" pitchFamily="49" charset="0"/>
              </a:rPr>
              <a:t>// абстрактный класс строительной компании</a:t>
            </a:r>
            <a:endParaRPr lang="ru-RU" sz="2400" dirty="0">
              <a:solidFill>
                <a:srgbClr val="3B3B3B"/>
              </a:solidFill>
              <a:latin typeface="Consolas" panose="020B0609020204030204" pitchFamily="49" charset="0"/>
            </a:endParaRPr>
          </a:p>
          <a:p>
            <a:r>
              <a:rPr lang="en-US" sz="2400" dirty="0">
                <a:solidFill>
                  <a:srgbClr val="0000FF"/>
                </a:solidFill>
                <a:latin typeface="Consolas" panose="020B0609020204030204" pitchFamily="49" charset="0"/>
              </a:rPr>
              <a:t>abstract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Developer</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get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set</a:t>
            </a:r>
            <a:r>
              <a:rPr lang="en-US" sz="2400" dirty="0">
                <a:solidFill>
                  <a:srgbClr val="3B3B3B"/>
                </a:solidFill>
                <a:latin typeface="Consolas" panose="020B0609020204030204" pitchFamily="49" charset="0"/>
              </a:rPr>
              <a:t>; }</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Developer</a:t>
            </a:r>
            <a:r>
              <a:rPr lang="en-US" sz="2400" dirty="0">
                <a:solidFill>
                  <a:srgbClr val="3B3B3B"/>
                </a:solidFill>
                <a:latin typeface="Consolas" panose="020B0609020204030204" pitchFamily="49" charset="0"/>
              </a:rPr>
              <a:t>(</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8000"/>
                </a:solidFill>
                <a:latin typeface="Consolas" panose="020B0609020204030204" pitchFamily="49" charset="0"/>
              </a:rPr>
              <a:t>// </a:t>
            </a:r>
            <a:r>
              <a:rPr lang="ru-RU" sz="2400" dirty="0">
                <a:solidFill>
                  <a:srgbClr val="008000"/>
                </a:solidFill>
                <a:latin typeface="Consolas" panose="020B0609020204030204" pitchFamily="49" charset="0"/>
              </a:rPr>
              <a:t>фабричный метод</a:t>
            </a:r>
            <a:endParaRPr lang="ru-RU" sz="2400" dirty="0">
              <a:solidFill>
                <a:srgbClr val="3B3B3B"/>
              </a:solidFill>
              <a:latin typeface="Consolas" panose="020B0609020204030204" pitchFamily="49" charset="0"/>
            </a:endParaRPr>
          </a:p>
          <a:p>
            <a:r>
              <a:rPr lang="ru-RU"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abstract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House</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Create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a:t>
            </a:r>
          </a:p>
          <a:p>
            <a:r>
              <a:rPr lang="en-US" sz="2400" dirty="0" smtClean="0">
                <a:solidFill>
                  <a:srgbClr val="0000FF"/>
                </a:solidFill>
                <a:latin typeface="Consolas" panose="020B0609020204030204" pitchFamily="49" charset="0"/>
              </a:rPr>
              <a:t>class</a:t>
            </a:r>
            <a:r>
              <a:rPr lang="en-US" sz="2400" dirty="0" smtClean="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PanelDeveloper</a:t>
            </a:r>
            <a:r>
              <a:rPr lang="en-US" sz="2400" dirty="0">
                <a:solidFill>
                  <a:srgbClr val="3B3B3B"/>
                </a:solidFill>
                <a:latin typeface="Consolas" panose="020B0609020204030204" pitchFamily="49" charset="0"/>
              </a:rPr>
              <a:t> : </a:t>
            </a:r>
            <a:r>
              <a:rPr lang="en-US" sz="2400" dirty="0">
                <a:solidFill>
                  <a:srgbClr val="267F99"/>
                </a:solidFill>
                <a:latin typeface="Consolas" panose="020B0609020204030204" pitchFamily="49" charset="0"/>
              </a:rPr>
              <a:t>Developer</a:t>
            </a:r>
            <a:r>
              <a:rPr lang="en-US" sz="2400" dirty="0" smtClean="0">
                <a:solidFill>
                  <a:srgbClr val="3B3B3B"/>
                </a:solidFill>
                <a:latin typeface="Consolas" panose="020B0609020204030204" pitchFamily="49" charset="0"/>
              </a:rPr>
              <a:t>{ </a:t>
            </a:r>
            <a:r>
              <a:rPr lang="en-US" sz="2400" dirty="0" smtClean="0">
                <a:solidFill>
                  <a:srgbClr val="008000"/>
                </a:solidFill>
                <a:latin typeface="Consolas" panose="020B0609020204030204" pitchFamily="49" charset="0"/>
              </a:rPr>
              <a:t>// </a:t>
            </a:r>
            <a:r>
              <a:rPr lang="ru-RU" sz="2400" dirty="0">
                <a:solidFill>
                  <a:srgbClr val="008000"/>
                </a:solidFill>
                <a:latin typeface="Consolas" panose="020B0609020204030204" pitchFamily="49" charset="0"/>
              </a:rPr>
              <a:t>строит панельные </a:t>
            </a:r>
            <a:r>
              <a:rPr lang="ru-RU" sz="2400" dirty="0" smtClean="0">
                <a:solidFill>
                  <a:srgbClr val="008000"/>
                </a:solidFill>
                <a:latin typeface="Consolas" panose="020B0609020204030204" pitchFamily="49" charset="0"/>
              </a:rPr>
              <a:t>дома</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PanelDeveloper</a:t>
            </a:r>
            <a:r>
              <a:rPr lang="en-US" sz="2400" dirty="0">
                <a:solidFill>
                  <a:srgbClr val="3B3B3B"/>
                </a:solidFill>
                <a:latin typeface="Consolas" panose="020B0609020204030204" pitchFamily="49" charset="0"/>
              </a:rPr>
              <a:t>(</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base</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n</a:t>
            </a:r>
            <a:r>
              <a:rPr lang="en-US" sz="2400" dirty="0">
                <a:solidFill>
                  <a:srgbClr val="3B3B3B"/>
                </a:solidFill>
                <a:latin typeface="Consolas" panose="020B0609020204030204" pitchFamily="49" charset="0"/>
              </a:rPr>
              <a:t>) { }</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override</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House</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Create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PanelHouse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p>
          <a:p>
            <a:r>
              <a:rPr lang="en-US" sz="2400" dirty="0">
                <a:solidFill>
                  <a:srgbClr val="3B3B3B"/>
                </a:solidFill>
                <a:latin typeface="Consolas" panose="020B0609020204030204" pitchFamily="49" charset="0"/>
              </a:rPr>
              <a:t>}</a:t>
            </a:r>
          </a:p>
          <a:p>
            <a:r>
              <a:rPr lang="en-US" sz="2400" dirty="0" smtClean="0">
                <a:solidFill>
                  <a:srgbClr val="0000FF"/>
                </a:solidFill>
                <a:latin typeface="Consolas" panose="020B0609020204030204" pitchFamily="49" charset="0"/>
              </a:rPr>
              <a:t>class</a:t>
            </a:r>
            <a:r>
              <a:rPr lang="en-US" sz="2400" dirty="0" smtClean="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WoodDeveloper</a:t>
            </a:r>
            <a:r>
              <a:rPr lang="en-US" sz="2400" dirty="0">
                <a:solidFill>
                  <a:srgbClr val="3B3B3B"/>
                </a:solidFill>
                <a:latin typeface="Consolas" panose="020B0609020204030204" pitchFamily="49" charset="0"/>
              </a:rPr>
              <a:t> : </a:t>
            </a:r>
            <a:r>
              <a:rPr lang="en-US" sz="2400" dirty="0">
                <a:solidFill>
                  <a:srgbClr val="267F99"/>
                </a:solidFill>
                <a:latin typeface="Consolas" panose="020B0609020204030204" pitchFamily="49" charset="0"/>
              </a:rPr>
              <a:t>Developer</a:t>
            </a:r>
            <a:r>
              <a:rPr lang="en-US" sz="2400" dirty="0" smtClean="0">
                <a:solidFill>
                  <a:srgbClr val="3B3B3B"/>
                </a:solidFill>
                <a:latin typeface="Consolas" panose="020B0609020204030204" pitchFamily="49" charset="0"/>
              </a:rPr>
              <a:t>{ </a:t>
            </a:r>
            <a:r>
              <a:rPr lang="en-US" sz="2400" dirty="0" smtClean="0">
                <a:solidFill>
                  <a:srgbClr val="008000"/>
                </a:solidFill>
                <a:latin typeface="Consolas" panose="020B0609020204030204" pitchFamily="49" charset="0"/>
              </a:rPr>
              <a:t>// </a:t>
            </a:r>
            <a:r>
              <a:rPr lang="ru-RU" sz="2400" dirty="0">
                <a:solidFill>
                  <a:srgbClr val="008000"/>
                </a:solidFill>
                <a:latin typeface="Consolas" panose="020B0609020204030204" pitchFamily="49" charset="0"/>
              </a:rPr>
              <a:t>строит деревянные </a:t>
            </a:r>
            <a:r>
              <a:rPr lang="ru-RU" sz="2400" dirty="0" smtClean="0">
                <a:solidFill>
                  <a:srgbClr val="008000"/>
                </a:solidFill>
                <a:latin typeface="Consolas" panose="020B0609020204030204" pitchFamily="49" charset="0"/>
              </a:rPr>
              <a:t>дома</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WoodDeveloper</a:t>
            </a:r>
            <a:r>
              <a:rPr lang="en-US" sz="2400" dirty="0">
                <a:solidFill>
                  <a:srgbClr val="3B3B3B"/>
                </a:solidFill>
                <a:latin typeface="Consolas" panose="020B0609020204030204" pitchFamily="49" charset="0"/>
              </a:rPr>
              <a:t>(</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base</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n</a:t>
            </a:r>
            <a:r>
              <a:rPr lang="en-US" sz="2400" dirty="0">
                <a:solidFill>
                  <a:srgbClr val="3B3B3B"/>
                </a:solidFill>
                <a:latin typeface="Consolas" panose="020B0609020204030204" pitchFamily="49" charset="0"/>
              </a:rPr>
              <a:t>) { }</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override</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House</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Create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WoodHouse</a:t>
            </a:r>
            <a:r>
              <a:rPr lang="en-US" sz="2400" dirty="0">
                <a:solidFill>
                  <a:srgbClr val="3B3B3B"/>
                </a:solidFill>
                <a:latin typeface="Consolas" panose="020B0609020204030204" pitchFamily="49" charset="0"/>
              </a:rPr>
              <a:t>();</a:t>
            </a:r>
          </a:p>
          <a:p>
            <a:r>
              <a:rPr lang="en-US" sz="2400" dirty="0" smtClean="0">
                <a:solidFill>
                  <a:srgbClr val="3B3B3B"/>
                </a:solidFill>
                <a:latin typeface="Consolas" panose="020B0609020204030204" pitchFamily="49" charset="0"/>
              </a:rPr>
              <a:t>}</a:t>
            </a:r>
            <a:endParaRPr lang="en-US" sz="2400" dirty="0">
              <a:solidFill>
                <a:srgbClr val="3B3B3B"/>
              </a:solidFill>
              <a:latin typeface="Consolas" panose="020B0609020204030204" pitchFamily="49" charset="0"/>
            </a:endParaRPr>
          </a:p>
        </p:txBody>
      </p:sp>
    </p:spTree>
    <p:extLst>
      <p:ext uri="{BB962C8B-B14F-4D97-AF65-F5344CB8AC3E}">
        <p14:creationId xmlns:p14="http://schemas.microsoft.com/office/powerpoint/2010/main" val="3005350505"/>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142874" y="0"/>
            <a:ext cx="12049126" cy="6740307"/>
          </a:xfrm>
          <a:prstGeom prst="rect">
            <a:avLst/>
          </a:prstGeom>
        </p:spPr>
        <p:txBody>
          <a:bodyPr wrap="square">
            <a:spAutoFit/>
          </a:bodyPr>
          <a:lstStyle/>
          <a:p>
            <a:r>
              <a:rPr lang="en-US" sz="2400" dirty="0">
                <a:solidFill>
                  <a:srgbClr val="267F99"/>
                </a:solidFill>
                <a:latin typeface="Consolas" panose="020B0609020204030204" pitchFamily="49" charset="0"/>
              </a:rPr>
              <a:t>Developer</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dev</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PanelDeveloper</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ООО </a:t>
            </a:r>
            <a:r>
              <a:rPr lang="ru-RU" sz="2400" dirty="0" err="1">
                <a:solidFill>
                  <a:srgbClr val="A31515"/>
                </a:solidFill>
                <a:latin typeface="Consolas" panose="020B0609020204030204" pitchFamily="49" charset="0"/>
              </a:rPr>
              <a:t>КирпичСтрой</a:t>
            </a:r>
            <a:r>
              <a:rPr lang="ru-RU" sz="2400" dirty="0">
                <a:solidFill>
                  <a:srgbClr val="A31515"/>
                </a:solidFill>
                <a:latin typeface="Consolas" panose="020B0609020204030204" pitchFamily="49" charset="0"/>
              </a:rPr>
              <a:t>"</a:t>
            </a:r>
            <a:r>
              <a:rPr lang="ru-RU" sz="2400" dirty="0">
                <a:solidFill>
                  <a:srgbClr val="3B3B3B"/>
                </a:solidFill>
                <a:latin typeface="Consolas" panose="020B0609020204030204" pitchFamily="49" charset="0"/>
              </a:rPr>
              <a:t>);</a:t>
            </a:r>
          </a:p>
          <a:p>
            <a:r>
              <a:rPr lang="en-US" sz="2400" dirty="0">
                <a:solidFill>
                  <a:srgbClr val="267F99"/>
                </a:solidFill>
                <a:latin typeface="Consolas" panose="020B0609020204030204" pitchFamily="49" charset="0"/>
              </a:rPr>
              <a:t>House</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house2</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dev</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Create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001080"/>
                </a:solidFill>
                <a:latin typeface="Consolas" panose="020B0609020204030204" pitchFamily="49" charset="0"/>
              </a:rPr>
              <a:t>dev</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WoodDeveloper</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Частный застройщик"</a:t>
            </a:r>
            <a:r>
              <a:rPr lang="ru-RU" sz="2400" dirty="0">
                <a:solidFill>
                  <a:srgbClr val="3B3B3B"/>
                </a:solidFill>
                <a:latin typeface="Consolas" panose="020B0609020204030204" pitchFamily="49" charset="0"/>
              </a:rPr>
              <a:t>);</a:t>
            </a:r>
          </a:p>
          <a:p>
            <a:r>
              <a:rPr lang="en-US" sz="2400" dirty="0">
                <a:solidFill>
                  <a:srgbClr val="267F99"/>
                </a:solidFill>
                <a:latin typeface="Consolas" panose="020B0609020204030204" pitchFamily="49" charset="0"/>
              </a:rPr>
              <a:t>House</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house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dev</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Create</a:t>
            </a:r>
            <a:r>
              <a:rPr lang="en-US" sz="2400" dirty="0" smtClean="0">
                <a:solidFill>
                  <a:srgbClr val="3B3B3B"/>
                </a:solidFill>
                <a:latin typeface="Consolas" panose="020B0609020204030204" pitchFamily="49" charset="0"/>
              </a:rPr>
              <a:t>();</a:t>
            </a:r>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ReadLine</a:t>
            </a:r>
            <a:r>
              <a:rPr lang="en-US" sz="2400" dirty="0" smtClean="0">
                <a:solidFill>
                  <a:srgbClr val="3B3B3B"/>
                </a:solidFill>
                <a:latin typeface="Consolas" panose="020B0609020204030204" pitchFamily="49" charset="0"/>
              </a:rPr>
              <a:t>();</a:t>
            </a:r>
          </a:p>
          <a:p>
            <a:endParaRPr lang="en-US" sz="2400" b="0" dirty="0">
              <a:solidFill>
                <a:srgbClr val="3B3B3B"/>
              </a:solidFill>
              <a:effectLst/>
              <a:latin typeface="Consolas" panose="020B0609020204030204" pitchFamily="49" charset="0"/>
            </a:endParaRPr>
          </a:p>
          <a:p>
            <a:pPr algn="just"/>
            <a:r>
              <a:rPr lang="ru-RU" sz="2400" dirty="0">
                <a:latin typeface="Bookman Old Style" panose="02050604050505020204" pitchFamily="18" charset="0"/>
              </a:rPr>
              <a:t>В качестве абстрактного класса </a:t>
            </a:r>
            <a:r>
              <a:rPr lang="ru-RU" sz="2400" dirty="0" err="1">
                <a:latin typeface="Bookman Old Style" panose="02050604050505020204" pitchFamily="18" charset="0"/>
              </a:rPr>
              <a:t>Product</a:t>
            </a:r>
            <a:r>
              <a:rPr lang="ru-RU" sz="2400" dirty="0">
                <a:latin typeface="Bookman Old Style" panose="02050604050505020204" pitchFamily="18" charset="0"/>
              </a:rPr>
              <a:t> здесь выступает класс </a:t>
            </a:r>
            <a:r>
              <a:rPr lang="ru-RU" sz="2400" dirty="0" err="1">
                <a:latin typeface="Bookman Old Style" panose="02050604050505020204" pitchFamily="18" charset="0"/>
              </a:rPr>
              <a:t>House</a:t>
            </a:r>
            <a:r>
              <a:rPr lang="ru-RU" sz="2400" dirty="0">
                <a:latin typeface="Bookman Old Style" panose="02050604050505020204" pitchFamily="18" charset="0"/>
              </a:rPr>
              <a:t>. Его две конкретные реализации - </a:t>
            </a:r>
            <a:r>
              <a:rPr lang="ru-RU" sz="2400" dirty="0" err="1">
                <a:latin typeface="Bookman Old Style" panose="02050604050505020204" pitchFamily="18" charset="0"/>
              </a:rPr>
              <a:t>PanelHouse</a:t>
            </a:r>
            <a:r>
              <a:rPr lang="ru-RU" sz="2400" dirty="0">
                <a:latin typeface="Bookman Old Style" panose="02050604050505020204" pitchFamily="18" charset="0"/>
              </a:rPr>
              <a:t> и </a:t>
            </a:r>
            <a:r>
              <a:rPr lang="ru-RU" sz="2400" dirty="0" err="1">
                <a:latin typeface="Bookman Old Style" panose="02050604050505020204" pitchFamily="18" charset="0"/>
              </a:rPr>
              <a:t>WoodHouse</a:t>
            </a:r>
            <a:r>
              <a:rPr lang="ru-RU" sz="2400" dirty="0">
                <a:latin typeface="Bookman Old Style" panose="02050604050505020204" pitchFamily="18" charset="0"/>
              </a:rPr>
              <a:t> представляют типы домов, которые будут строить подрядчики. В качестве абстрактного класса создателя выступает </a:t>
            </a:r>
            <a:r>
              <a:rPr lang="ru-RU" sz="2400" dirty="0" err="1">
                <a:latin typeface="Bookman Old Style" panose="02050604050505020204" pitchFamily="18" charset="0"/>
              </a:rPr>
              <a:t>Developer</a:t>
            </a:r>
            <a:r>
              <a:rPr lang="ru-RU" sz="2400" dirty="0">
                <a:latin typeface="Bookman Old Style" panose="02050604050505020204" pitchFamily="18" charset="0"/>
              </a:rPr>
              <a:t>, определяющий абстрактный метод </a:t>
            </a:r>
            <a:r>
              <a:rPr lang="ru-RU" sz="2400" dirty="0" err="1">
                <a:latin typeface="Bookman Old Style" panose="02050604050505020204" pitchFamily="18" charset="0"/>
              </a:rPr>
              <a:t>Create</a:t>
            </a:r>
            <a:r>
              <a:rPr lang="ru-RU" sz="2400" dirty="0">
                <a:latin typeface="Bookman Old Style" panose="02050604050505020204" pitchFamily="18" charset="0"/>
              </a:rPr>
              <a:t>(). Этот метод реализуется в классах-наследниках </a:t>
            </a:r>
            <a:r>
              <a:rPr lang="ru-RU" sz="2400" dirty="0" err="1">
                <a:latin typeface="Bookman Old Style" panose="02050604050505020204" pitchFamily="18" charset="0"/>
              </a:rPr>
              <a:t>WoodDeveloper</a:t>
            </a:r>
            <a:r>
              <a:rPr lang="ru-RU" sz="2400" dirty="0">
                <a:latin typeface="Bookman Old Style" panose="02050604050505020204" pitchFamily="18" charset="0"/>
              </a:rPr>
              <a:t> и </a:t>
            </a:r>
            <a:r>
              <a:rPr lang="ru-RU" sz="2400" dirty="0" err="1">
                <a:latin typeface="Bookman Old Style" panose="02050604050505020204" pitchFamily="18" charset="0"/>
              </a:rPr>
              <a:t>PanelDeveloper</a:t>
            </a:r>
            <a:r>
              <a:rPr lang="ru-RU" sz="2400" dirty="0">
                <a:latin typeface="Bookman Old Style" panose="02050604050505020204" pitchFamily="18" charset="0"/>
              </a:rPr>
              <a:t>. И если в будущем нам потребуется построить дома какого-то другого типа, например, кирпичные, то мы можем с легкостью создать новый класс кирпичных домов, унаследованный от </a:t>
            </a:r>
            <a:r>
              <a:rPr lang="ru-RU" sz="2400" dirty="0" err="1">
                <a:latin typeface="Bookman Old Style" panose="02050604050505020204" pitchFamily="18" charset="0"/>
              </a:rPr>
              <a:t>House</a:t>
            </a:r>
            <a:r>
              <a:rPr lang="ru-RU" sz="2400" dirty="0">
                <a:latin typeface="Bookman Old Style" panose="02050604050505020204" pitchFamily="18" charset="0"/>
              </a:rPr>
              <a:t>, и определить класс соответствующего </a:t>
            </a:r>
            <a:r>
              <a:rPr lang="ru-RU" sz="2400" dirty="0" smtClean="0">
                <a:latin typeface="Bookman Old Style" panose="02050604050505020204" pitchFamily="18" charset="0"/>
              </a:rPr>
              <a:t>подрядчика.</a:t>
            </a:r>
            <a:r>
              <a:rPr lang="en-US" sz="2400" dirty="0" smtClean="0">
                <a:latin typeface="Bookman Old Style" panose="02050604050505020204" pitchFamily="18" charset="0"/>
              </a:rPr>
              <a:t> </a:t>
            </a:r>
            <a:r>
              <a:rPr lang="ru-RU" sz="2400" dirty="0" smtClean="0">
                <a:latin typeface="Bookman Old Style" panose="02050604050505020204" pitchFamily="18" charset="0"/>
              </a:rPr>
              <a:t>Таким </a:t>
            </a:r>
            <a:r>
              <a:rPr lang="ru-RU" sz="2400" dirty="0">
                <a:latin typeface="Bookman Old Style" panose="02050604050505020204" pitchFamily="18" charset="0"/>
              </a:rPr>
              <a:t>образом, система получится легко расширяемой. Правда, недостатки паттерна тоже очевидны - для каждого нового продукта необходимо создавать свой класс создателя</a:t>
            </a:r>
            <a:r>
              <a:rPr lang="ru-RU" sz="2400" dirty="0" smtClean="0">
                <a:latin typeface="Bookman Old Style" panose="02050604050505020204" pitchFamily="18" charset="0"/>
              </a:rPr>
              <a:t>.</a:t>
            </a:r>
            <a:endParaRPr lang="ru-RU" sz="2400" dirty="0">
              <a:latin typeface="Bookman Old Style" panose="02050604050505020204" pitchFamily="18" charset="0"/>
            </a:endParaRPr>
          </a:p>
        </p:txBody>
      </p:sp>
    </p:spTree>
    <p:extLst>
      <p:ext uri="{BB962C8B-B14F-4D97-AF65-F5344CB8AC3E}">
        <p14:creationId xmlns:p14="http://schemas.microsoft.com/office/powerpoint/2010/main" val="877700866"/>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285750" y="0"/>
            <a:ext cx="11591925" cy="5632311"/>
          </a:xfrm>
          <a:prstGeom prst="rect">
            <a:avLst/>
          </a:prstGeom>
        </p:spPr>
        <p:txBody>
          <a:bodyPr wrap="square">
            <a:spAutoFit/>
          </a:bodyPr>
          <a:lstStyle/>
          <a:p>
            <a:pPr algn="just">
              <a:lnSpc>
                <a:spcPct val="150000"/>
              </a:lnSpc>
            </a:pPr>
            <a:r>
              <a:rPr lang="ru-RU" sz="2400" b="1" dirty="0">
                <a:latin typeface="Bookman Old Style" panose="02050604050505020204" pitchFamily="18" charset="0"/>
              </a:rPr>
              <a:t>Одиночка (</a:t>
            </a:r>
            <a:r>
              <a:rPr lang="ru-RU" sz="2400" b="1" dirty="0" err="1">
                <a:latin typeface="Bookman Old Style" panose="02050604050505020204" pitchFamily="18" charset="0"/>
              </a:rPr>
              <a:t>Singleton</a:t>
            </a:r>
            <a:r>
              <a:rPr lang="ru-RU" sz="2400" b="1" dirty="0">
                <a:latin typeface="Bookman Old Style" panose="02050604050505020204" pitchFamily="18" charset="0"/>
              </a:rPr>
              <a:t>, </a:t>
            </a:r>
            <a:r>
              <a:rPr lang="ru-RU" sz="2400" b="1" dirty="0" err="1">
                <a:latin typeface="Bookman Old Style" panose="02050604050505020204" pitchFamily="18" charset="0"/>
              </a:rPr>
              <a:t>Синглтон</a:t>
            </a:r>
            <a:r>
              <a:rPr lang="ru-RU" sz="2400" b="1" dirty="0">
                <a:latin typeface="Bookman Old Style" panose="02050604050505020204" pitchFamily="18" charset="0"/>
              </a:rPr>
              <a:t>) </a:t>
            </a:r>
            <a:r>
              <a:rPr lang="ru-RU" sz="2400" dirty="0">
                <a:latin typeface="Bookman Old Style" panose="02050604050505020204" pitchFamily="18" charset="0"/>
              </a:rPr>
              <a:t>- порождающий паттерн, который гарантирует, что для определенного класса будет создан только один объект, а также предоставит к этому объекту точку доступа.</a:t>
            </a:r>
          </a:p>
          <a:p>
            <a:pPr algn="just">
              <a:lnSpc>
                <a:spcPct val="150000"/>
              </a:lnSpc>
            </a:pPr>
            <a:endParaRPr lang="ru-RU" sz="2400" dirty="0">
              <a:latin typeface="Bookman Old Style" panose="02050604050505020204" pitchFamily="18" charset="0"/>
            </a:endParaRPr>
          </a:p>
          <a:p>
            <a:pPr algn="just">
              <a:lnSpc>
                <a:spcPct val="150000"/>
              </a:lnSpc>
            </a:pPr>
            <a:r>
              <a:rPr lang="ru-RU" sz="2400" dirty="0">
                <a:latin typeface="Bookman Old Style" panose="02050604050505020204" pitchFamily="18" charset="0"/>
              </a:rPr>
              <a:t>Когда надо использовать </a:t>
            </a:r>
            <a:r>
              <a:rPr lang="ru-RU" sz="2400" dirty="0" err="1">
                <a:latin typeface="Bookman Old Style" panose="02050604050505020204" pitchFamily="18" charset="0"/>
              </a:rPr>
              <a:t>Синглтон</a:t>
            </a:r>
            <a:r>
              <a:rPr lang="ru-RU" sz="2400" dirty="0">
                <a:latin typeface="Bookman Old Style" panose="02050604050505020204" pitchFamily="18" charset="0"/>
              </a:rPr>
              <a:t>? Когда необходимо, чтобы для класса существовал только один экземпляр</a:t>
            </a:r>
          </a:p>
          <a:p>
            <a:pPr algn="just">
              <a:lnSpc>
                <a:spcPct val="150000"/>
              </a:lnSpc>
            </a:pPr>
            <a:endParaRPr lang="ru-RU" sz="2400" dirty="0">
              <a:latin typeface="Bookman Old Style" panose="02050604050505020204" pitchFamily="18" charset="0"/>
            </a:endParaRPr>
          </a:p>
          <a:p>
            <a:pPr algn="just">
              <a:lnSpc>
                <a:spcPct val="150000"/>
              </a:lnSpc>
            </a:pPr>
            <a:r>
              <a:rPr lang="ru-RU" sz="2400" dirty="0" err="1">
                <a:latin typeface="Bookman Old Style" panose="02050604050505020204" pitchFamily="18" charset="0"/>
              </a:rPr>
              <a:t>Синглтон</a:t>
            </a:r>
            <a:r>
              <a:rPr lang="ru-RU" sz="2400" dirty="0">
                <a:latin typeface="Bookman Old Style" panose="02050604050505020204" pitchFamily="18" charset="0"/>
              </a:rPr>
              <a:t> позволяет создать объект только при его необходимости. Если объект не нужен, то он не будет создан. В этом отличие </a:t>
            </a:r>
            <a:r>
              <a:rPr lang="ru-RU" sz="2400" dirty="0" err="1">
                <a:latin typeface="Bookman Old Style" panose="02050604050505020204" pitchFamily="18" charset="0"/>
              </a:rPr>
              <a:t>синглтона</a:t>
            </a:r>
            <a:r>
              <a:rPr lang="ru-RU" sz="2400" dirty="0">
                <a:latin typeface="Bookman Old Style" panose="02050604050505020204" pitchFamily="18" charset="0"/>
              </a:rPr>
              <a:t> от глобальных переменных.</a:t>
            </a:r>
          </a:p>
        </p:txBody>
      </p:sp>
    </p:spTree>
    <p:extLst>
      <p:ext uri="{BB962C8B-B14F-4D97-AF65-F5344CB8AC3E}">
        <p14:creationId xmlns:p14="http://schemas.microsoft.com/office/powerpoint/2010/main" val="1174227156"/>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304800" y="0"/>
            <a:ext cx="11887200" cy="6740307"/>
          </a:xfrm>
          <a:prstGeom prst="rect">
            <a:avLst/>
          </a:prstGeom>
        </p:spPr>
        <p:txBody>
          <a:bodyPr wrap="square">
            <a:spAutoFit/>
          </a:bodyPr>
          <a:lstStyle/>
          <a:p>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Computer</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OS</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OS</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get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set</a:t>
            </a:r>
            <a:r>
              <a:rPr lang="en-US" sz="2400" dirty="0">
                <a:solidFill>
                  <a:srgbClr val="3B3B3B"/>
                </a:solidFill>
                <a:latin typeface="Consolas" panose="020B0609020204030204" pitchFamily="49" charset="0"/>
              </a:rPr>
              <a:t>; }</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void</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Launch</a:t>
            </a:r>
            <a:r>
              <a:rPr lang="en-US" sz="2400" dirty="0">
                <a:solidFill>
                  <a:srgbClr val="3B3B3B"/>
                </a:solidFill>
                <a:latin typeface="Consolas" panose="020B0609020204030204" pitchFamily="49" charset="0"/>
              </a:rPr>
              <a:t>(</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osName</a:t>
            </a:r>
            <a:r>
              <a:rPr lang="en-US" sz="2400" dirty="0">
                <a:solidFill>
                  <a:srgbClr val="3B3B3B"/>
                </a:solidFill>
                <a:latin typeface="Consolas" panose="020B0609020204030204" pitchFamily="49" charset="0"/>
              </a:rPr>
              <a:t>)</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OS</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OS</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getInstance</a:t>
            </a:r>
            <a:r>
              <a:rPr lang="en-US" sz="2400" dirty="0">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osName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a:t>
            </a:r>
          </a:p>
          <a:p>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OS</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private</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static</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OS</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instance</a:t>
            </a:r>
            <a:r>
              <a:rPr lang="en-US" sz="2400" dirty="0" smtClean="0">
                <a:solidFill>
                  <a:srgbClr val="3B3B3B"/>
                </a:solidFill>
                <a:latin typeface="Consolas" panose="020B0609020204030204" pitchFamily="49" charset="0"/>
              </a:rPr>
              <a:t>;</a:t>
            </a:r>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3B3B3B"/>
                </a:solidFill>
                <a:latin typeface="Consolas" panose="020B0609020204030204" pitchFamily="49" charset="0"/>
              </a:rPr>
              <a:t>    </a:t>
            </a:r>
            <a:r>
              <a:rPr lang="en-US" sz="2400" dirty="0" smtClean="0">
                <a:solidFill>
                  <a:srgbClr val="0000FF"/>
                </a:solidFill>
                <a:latin typeface="Consolas" panose="020B0609020204030204" pitchFamily="49" charset="0"/>
              </a:rPr>
              <a:t>public</a:t>
            </a:r>
            <a:r>
              <a:rPr lang="en-US" sz="2400" dirty="0" smtClean="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get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private</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set</a:t>
            </a:r>
            <a:r>
              <a:rPr lang="en-US" sz="2400" dirty="0">
                <a:solidFill>
                  <a:srgbClr val="3B3B3B"/>
                </a:solidFill>
                <a:latin typeface="Consolas" panose="020B0609020204030204" pitchFamily="49" charset="0"/>
              </a:rPr>
              <a:t>; }</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protected</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OS</a:t>
            </a:r>
            <a:r>
              <a:rPr lang="en-US" sz="2400" dirty="0">
                <a:solidFill>
                  <a:srgbClr val="3B3B3B"/>
                </a:solidFill>
                <a:latin typeface="Consolas" panose="020B0609020204030204" pitchFamily="49" charset="0"/>
              </a:rPr>
              <a:t>(</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this</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br>
              <a:rPr lang="en-US" sz="2400" dirty="0">
                <a:solidFill>
                  <a:srgbClr val="3B3B3B"/>
                </a:solidFill>
                <a:latin typeface="Consolas" panose="020B0609020204030204" pitchFamily="49" charset="0"/>
              </a:rPr>
            </a:b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static</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OS</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getInstance</a:t>
            </a:r>
            <a:r>
              <a:rPr lang="en-US" sz="2400" dirty="0">
                <a:solidFill>
                  <a:srgbClr val="3B3B3B"/>
                </a:solidFill>
                <a:latin typeface="Consolas" panose="020B0609020204030204" pitchFamily="49" charset="0"/>
              </a:rPr>
              <a:t>(</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name</a:t>
            </a:r>
            <a:r>
              <a:rPr lang="en-US" sz="2400" dirty="0" smtClean="0">
                <a:solidFill>
                  <a:srgbClr val="3B3B3B"/>
                </a:solidFill>
                <a:latin typeface="Consolas" panose="020B0609020204030204" pitchFamily="49" charset="0"/>
              </a:rPr>
              <a:t>){</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a:solidFill>
                  <a:srgbClr val="AF00DB"/>
                </a:solidFill>
                <a:latin typeface="Consolas" panose="020B0609020204030204" pitchFamily="49" charset="0"/>
              </a:rPr>
              <a:t>if</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instance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null</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instance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OS</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AF00DB"/>
                </a:solidFill>
                <a:latin typeface="Consolas" panose="020B0609020204030204" pitchFamily="49" charset="0"/>
              </a:rPr>
              <a:t>return</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instance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p>
          <a:p>
            <a:r>
              <a:rPr lang="en-US" sz="2400" dirty="0">
                <a:solidFill>
                  <a:srgbClr val="3B3B3B"/>
                </a:solidFill>
                <a:latin typeface="Consolas" panose="020B0609020204030204" pitchFamily="49" charset="0"/>
              </a:rPr>
              <a:t>}</a:t>
            </a:r>
            <a:endParaRPr lang="en-US" sz="2400" b="0" dirty="0">
              <a:solidFill>
                <a:srgbClr val="3B3B3B"/>
              </a:solidFill>
              <a:effectLst/>
              <a:latin typeface="Consolas" panose="020B0609020204030204" pitchFamily="49" charset="0"/>
            </a:endParaRPr>
          </a:p>
        </p:txBody>
      </p:sp>
    </p:spTree>
    <p:extLst>
      <p:ext uri="{BB962C8B-B14F-4D97-AF65-F5344CB8AC3E}">
        <p14:creationId xmlns:p14="http://schemas.microsoft.com/office/powerpoint/2010/main" val="12922149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graphicFrame>
        <p:nvGraphicFramePr>
          <p:cNvPr id="2" name="Таблица 1"/>
          <p:cNvGraphicFramePr>
            <a:graphicFrameLocks noGrp="1"/>
          </p:cNvGraphicFramePr>
          <p:nvPr>
            <p:extLst>
              <p:ext uri="{D42A27DB-BD31-4B8C-83A1-F6EECF244321}">
                <p14:modId xmlns:p14="http://schemas.microsoft.com/office/powerpoint/2010/main" val="388457311"/>
              </p:ext>
            </p:extLst>
          </p:nvPr>
        </p:nvGraphicFramePr>
        <p:xfrm>
          <a:off x="241005" y="0"/>
          <a:ext cx="11695813" cy="6680190"/>
        </p:xfrm>
        <a:graphic>
          <a:graphicData uri="http://schemas.openxmlformats.org/drawingml/2006/table">
            <a:tbl>
              <a:tblPr/>
              <a:tblGrid>
                <a:gridCol w="1944769">
                  <a:extLst>
                    <a:ext uri="{9D8B030D-6E8A-4147-A177-3AD203B41FA5}">
                      <a16:colId xmlns:a16="http://schemas.microsoft.com/office/drawing/2014/main" xmlns="" val="2643699640"/>
                    </a:ext>
                  </a:extLst>
                </a:gridCol>
                <a:gridCol w="9751044">
                  <a:extLst>
                    <a:ext uri="{9D8B030D-6E8A-4147-A177-3AD203B41FA5}">
                      <a16:colId xmlns:a16="http://schemas.microsoft.com/office/drawing/2014/main" xmlns="" val="4121282633"/>
                    </a:ext>
                  </a:extLst>
                </a:gridCol>
              </a:tblGrid>
              <a:tr h="56360">
                <a:tc>
                  <a:txBody>
                    <a:bodyPr/>
                    <a:lstStyle/>
                    <a:p>
                      <a:pPr algn="ctr" fontAlgn="t"/>
                      <a:r>
                        <a:rPr lang="ru-RU" sz="2400" b="1" dirty="0" smtClean="0">
                          <a:effectLst/>
                          <a:latin typeface="Bookman Old Style" panose="02050604050505020204" pitchFamily="18" charset="0"/>
                        </a:rPr>
                        <a:t>Принцип</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t"/>
                      <a:r>
                        <a:rPr lang="ru-RU" sz="2400" b="1">
                          <a:effectLst/>
                          <a:latin typeface="Bookman Old Style" panose="02050604050505020204" pitchFamily="18" charset="0"/>
                        </a:rPr>
                        <a:t>Пояснение, источник</a:t>
                      </a:r>
                      <a:endParaRPr lang="ru-RU" sz="240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xmlns="" val="3155354724"/>
                  </a:ext>
                </a:extLst>
              </a:tr>
              <a:tr h="130478">
                <a:tc>
                  <a:txBody>
                    <a:bodyPr/>
                    <a:lstStyle/>
                    <a:p>
                      <a:pPr algn="l" fontAlgn="t"/>
                      <a:r>
                        <a:rPr lang="en-US" sz="2400" dirty="0">
                          <a:effectLst/>
                          <a:latin typeface="Bookman Old Style" panose="02050604050505020204" pitchFamily="18" charset="0"/>
                        </a:rPr>
                        <a:t>YAGNI</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err="1">
                          <a:effectLst/>
                          <a:latin typeface="Bookman Old Style" panose="02050604050505020204" pitchFamily="18" charset="0"/>
                        </a:rPr>
                        <a:t>You</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Aren’t</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Gonna</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Need</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It</a:t>
                      </a:r>
                      <a:r>
                        <a:rPr lang="ru-RU" sz="2400" dirty="0">
                          <a:effectLst/>
                          <a:latin typeface="Bookman Old Style" panose="02050604050505020204" pitchFamily="18" charset="0"/>
                        </a:rPr>
                        <a:t> / Вам это не понадобится</a:t>
                      </a:r>
                      <a:br>
                        <a:rPr lang="ru-RU" sz="2400" dirty="0">
                          <a:effectLst/>
                          <a:latin typeface="Bookman Old Style" panose="02050604050505020204" pitchFamily="18" charset="0"/>
                        </a:rPr>
                      </a:br>
                      <a:r>
                        <a:rPr lang="ru-RU" sz="2400" dirty="0" smtClean="0">
                          <a:effectLst/>
                          <a:latin typeface="Bookman Old Style" panose="02050604050505020204" pitchFamily="18" charset="0"/>
                        </a:rPr>
                        <a:t>Вы не должны создавать функции, в которых на самом деле нет необходимости.</a:t>
                      </a: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3"/>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xmlns="" val="3367648775"/>
                  </a:ext>
                </a:extLst>
              </a:tr>
              <a:tr h="167537">
                <a:tc>
                  <a:txBody>
                    <a:bodyPr/>
                    <a:lstStyle/>
                    <a:p>
                      <a:pPr algn="l" fontAlgn="t"/>
                      <a:r>
                        <a:rPr lang="en-US" sz="2400" dirty="0">
                          <a:effectLst/>
                          <a:latin typeface="Bookman Old Style" panose="02050604050505020204" pitchFamily="18" charset="0"/>
                        </a:rPr>
                        <a:t>BDUF</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err="1">
                          <a:effectLst/>
                          <a:latin typeface="Bookman Old Style" panose="02050604050505020204" pitchFamily="18" charset="0"/>
                        </a:rPr>
                        <a:t>Big</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Design</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Up</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Front</a:t>
                      </a:r>
                      <a:r>
                        <a:rPr lang="ru-RU" sz="2400" dirty="0">
                          <a:effectLst/>
                          <a:latin typeface="Bookman Old Style" panose="02050604050505020204" pitchFamily="18" charset="0"/>
                        </a:rPr>
                        <a:t> / Глобальное проектирование прежде </a:t>
                      </a:r>
                      <a:r>
                        <a:rPr lang="ru-RU" sz="2400" dirty="0" smtClean="0">
                          <a:effectLst/>
                          <a:latin typeface="Bookman Old Style" panose="02050604050505020204" pitchFamily="18" charset="0"/>
                        </a:rPr>
                        <a:t>всего</a:t>
                      </a: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4"/>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xmlns="" val="2108918719"/>
                  </a:ext>
                </a:extLst>
              </a:tr>
              <a:tr h="167537">
                <a:tc>
                  <a:txBody>
                    <a:bodyPr/>
                    <a:lstStyle/>
                    <a:p>
                      <a:pPr algn="l" fontAlgn="t"/>
                      <a:r>
                        <a:rPr lang="en-US" sz="2400" dirty="0">
                          <a:effectLst/>
                          <a:latin typeface="Bookman Old Style" panose="02050604050505020204" pitchFamily="18" charset="0"/>
                        </a:rPr>
                        <a:t>APO</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dirty="0">
                          <a:effectLst/>
                          <a:latin typeface="Bookman Old Style" panose="02050604050505020204" pitchFamily="18" charset="0"/>
                        </a:rPr>
                        <a:t>Avoid Premature Optimization / </a:t>
                      </a:r>
                      <a:r>
                        <a:rPr lang="ru-RU" sz="2400" dirty="0">
                          <a:effectLst/>
                          <a:latin typeface="Bookman Old Style" panose="02050604050505020204" pitchFamily="18" charset="0"/>
                        </a:rPr>
                        <a:t>Избегайте преждевременной оптимизации</a:t>
                      </a:r>
                      <a:r>
                        <a:rPr lang="ru-RU" sz="2400" dirty="0" smtClean="0">
                          <a:effectLst/>
                          <a:latin typeface="Bookman Old Style" panose="02050604050505020204" pitchFamily="18" charset="0"/>
                        </a:rPr>
                        <a:t>.</a:t>
                      </a:r>
                      <a:endParaRPr lang="ru-RU" sz="2400" dirty="0">
                        <a:effectLst/>
                        <a:latin typeface="Bookman Old Style" panose="02050604050505020204" pitchFamily="18" charset="0"/>
                      </a:endParaRPr>
                    </a:p>
                    <a:p>
                      <a:pPr fontAlgn="t"/>
                      <a:r>
                        <a:rPr lang="ru-RU" sz="2400" i="1" dirty="0">
                          <a:effectLst/>
                          <a:latin typeface="Bookman Old Style" panose="02050604050505020204" pitchFamily="18" charset="0"/>
                        </a:rPr>
                        <a:t>Источник: </a:t>
                      </a:r>
                      <a:r>
                        <a:rPr lang="en-US" sz="2400" i="1" dirty="0">
                          <a:effectLst/>
                          <a:latin typeface="Bookman Old Style" panose="02050604050505020204" pitchFamily="18" charset="0"/>
                        </a:rPr>
                        <a:t>The Art of Computer Programming, Knut</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xmlns="" val="919600648"/>
                  </a:ext>
                </a:extLst>
              </a:tr>
              <a:tr h="167537">
                <a:tc>
                  <a:txBody>
                    <a:bodyPr/>
                    <a:lstStyle/>
                    <a:p>
                      <a:pPr algn="l" fontAlgn="t"/>
                      <a:r>
                        <a:rPr lang="en-US" sz="2400" dirty="0" err="1">
                          <a:effectLst/>
                          <a:latin typeface="Bookman Old Style" panose="02050604050505020204" pitchFamily="18" charset="0"/>
                        </a:rPr>
                        <a:t>LoD</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dirty="0">
                          <a:effectLst/>
                          <a:latin typeface="Bookman Old Style" panose="02050604050505020204" pitchFamily="18" charset="0"/>
                        </a:rPr>
                        <a:t>Law of Demeter / </a:t>
                      </a:r>
                      <a:r>
                        <a:rPr lang="ru-RU" sz="2400" dirty="0">
                          <a:effectLst/>
                          <a:latin typeface="Bookman Old Style" panose="02050604050505020204" pitchFamily="18" charset="0"/>
                        </a:rPr>
                        <a:t>Закон </a:t>
                      </a:r>
                      <a:r>
                        <a:rPr lang="ru-RU" sz="2400" dirty="0" smtClean="0">
                          <a:effectLst/>
                          <a:latin typeface="Bookman Old Style" panose="02050604050505020204" pitchFamily="18" charset="0"/>
                        </a:rPr>
                        <a:t>Деметры</a:t>
                      </a:r>
                    </a:p>
                    <a:p>
                      <a:pPr algn="just" fontAlgn="t"/>
                      <a:r>
                        <a:rPr lang="ru-RU" sz="2400" dirty="0" smtClean="0">
                          <a:effectLst/>
                          <a:latin typeface="Bookman Old Style" panose="02050604050505020204" pitchFamily="18" charset="0"/>
                        </a:rPr>
                        <a:t>Объект A не должен иметь возможность получить непосредственный доступ к объекту C, если у объекта A есть доступ к объекту B и у объекта B есть доступ к объекту C.</a:t>
                      </a:r>
                    </a:p>
                    <a:p>
                      <a:pPr algn="l" fontAlgn="t"/>
                      <a:r>
                        <a:rPr lang="ru-RU" sz="2400" i="1" dirty="0" smtClean="0">
                          <a:effectLst/>
                          <a:latin typeface="Bookman Old Style" panose="02050604050505020204" pitchFamily="18" charset="0"/>
                        </a:rPr>
                        <a:t>Источник</a:t>
                      </a:r>
                      <a:r>
                        <a:rPr lang="ru-RU" sz="2400" i="1" dirty="0">
                          <a:effectLst/>
                          <a:latin typeface="Bookman Old Style" panose="02050604050505020204" pitchFamily="18" charset="0"/>
                        </a:rPr>
                        <a:t>: </a:t>
                      </a:r>
                      <a:r>
                        <a:rPr lang="en-US" sz="2400" i="1" dirty="0" err="1">
                          <a:effectLst/>
                          <a:latin typeface="Bookman Old Style" panose="02050604050505020204" pitchFamily="18" charset="0"/>
                        </a:rPr>
                        <a:t>Lieberherr</a:t>
                      </a:r>
                      <a:r>
                        <a:rPr lang="en-US" sz="2400" i="1" dirty="0">
                          <a:effectLst/>
                          <a:latin typeface="Bookman Old Style" panose="02050604050505020204" pitchFamily="18" charset="0"/>
                        </a:rPr>
                        <a:t>, Karl J. and Ian M. Holland. “Assuring good style for object-oriented programs.” IEEE Software 6 (1989): 38-48.</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xmlns="" val="238253037"/>
                  </a:ext>
                </a:extLst>
              </a:tr>
            </a:tbl>
          </a:graphicData>
        </a:graphic>
      </p:graphicFrame>
    </p:spTree>
    <p:extLst>
      <p:ext uri="{BB962C8B-B14F-4D97-AF65-F5344CB8AC3E}">
        <p14:creationId xmlns:p14="http://schemas.microsoft.com/office/powerpoint/2010/main" val="646740563"/>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276225" y="323850"/>
            <a:ext cx="11915775" cy="3416320"/>
          </a:xfrm>
          <a:prstGeom prst="rect">
            <a:avLst/>
          </a:prstGeom>
        </p:spPr>
        <p:txBody>
          <a:bodyPr wrap="square">
            <a:spAutoFit/>
          </a:bodyPr>
          <a:lstStyle/>
          <a:p>
            <a:r>
              <a:rPr lang="en-US" sz="2400" dirty="0">
                <a:solidFill>
                  <a:srgbClr val="267F99"/>
                </a:solidFill>
                <a:latin typeface="Consolas" panose="020B0609020204030204" pitchFamily="49" charset="0"/>
              </a:rPr>
              <a:t>Computer</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comp</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Computer</a:t>
            </a:r>
            <a:r>
              <a:rPr lang="en-US" sz="2400" dirty="0">
                <a:solidFill>
                  <a:srgbClr val="3B3B3B"/>
                </a:solidFill>
                <a:latin typeface="Consolas" panose="020B0609020204030204" pitchFamily="49" charset="0"/>
              </a:rPr>
              <a:t>();</a:t>
            </a:r>
          </a:p>
          <a:p>
            <a:r>
              <a:rPr lang="en-US" sz="2400" dirty="0" err="1">
                <a:solidFill>
                  <a:srgbClr val="001080"/>
                </a:solidFill>
                <a:latin typeface="Consolas" panose="020B0609020204030204" pitchFamily="49" charset="0"/>
              </a:rPr>
              <a:t>comp</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Launch</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"Windows 8.1"</a:t>
            </a:r>
            <a:r>
              <a:rPr lang="en-US" sz="2400" dirty="0">
                <a:solidFill>
                  <a:srgbClr val="3B3B3B"/>
                </a:solidFill>
                <a:latin typeface="Consolas" panose="020B0609020204030204" pitchFamily="49" charset="0"/>
              </a:rPr>
              <a:t>);</a:t>
            </a:r>
          </a:p>
          <a:p>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comp</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OS</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008000"/>
                </a:solidFill>
                <a:latin typeface="Consolas" panose="020B0609020204030204" pitchFamily="49" charset="0"/>
              </a:rPr>
              <a:t>// </a:t>
            </a:r>
            <a:r>
              <a:rPr lang="ru-RU" sz="2400" dirty="0">
                <a:solidFill>
                  <a:srgbClr val="008000"/>
                </a:solidFill>
                <a:latin typeface="Consolas" panose="020B0609020204030204" pitchFamily="49" charset="0"/>
              </a:rPr>
              <a:t>у нас не получится изменить ОС, так как объект уже создан    </a:t>
            </a:r>
            <a:endParaRPr lang="ru-RU" sz="2400" dirty="0">
              <a:solidFill>
                <a:srgbClr val="3B3B3B"/>
              </a:solidFill>
              <a:latin typeface="Consolas" panose="020B0609020204030204" pitchFamily="49" charset="0"/>
            </a:endParaRPr>
          </a:p>
          <a:p>
            <a:r>
              <a:rPr lang="en-US" sz="2400" dirty="0" err="1">
                <a:solidFill>
                  <a:srgbClr val="001080"/>
                </a:solidFill>
                <a:latin typeface="Consolas" panose="020B0609020204030204" pitchFamily="49" charset="0"/>
              </a:rPr>
              <a:t>comp</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OS</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OS</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getInstance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"Windows 10"</a:t>
            </a:r>
            <a:r>
              <a:rPr lang="en-US" sz="2400" dirty="0">
                <a:solidFill>
                  <a:srgbClr val="3B3B3B"/>
                </a:solidFill>
                <a:latin typeface="Consolas" panose="020B0609020204030204" pitchFamily="49" charset="0"/>
              </a:rPr>
              <a:t>);</a:t>
            </a:r>
          </a:p>
          <a:p>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comp</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OS</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ReadLine</a:t>
            </a:r>
            <a:r>
              <a:rPr lang="en-US" sz="2400" dirty="0">
                <a:solidFill>
                  <a:srgbClr val="3B3B3B"/>
                </a:solidFill>
                <a:latin typeface="Consolas" panose="020B0609020204030204" pitchFamily="49" charset="0"/>
              </a:rPr>
              <a:t>();</a:t>
            </a:r>
            <a:endParaRPr lang="en-US" sz="2400" b="0" dirty="0">
              <a:solidFill>
                <a:srgbClr val="3B3B3B"/>
              </a:solidFill>
              <a:effectLst/>
              <a:latin typeface="Consolas" panose="020B0609020204030204" pitchFamily="49" charset="0"/>
            </a:endParaRPr>
          </a:p>
        </p:txBody>
      </p:sp>
    </p:spTree>
    <p:extLst>
      <p:ext uri="{BB962C8B-B14F-4D97-AF65-F5344CB8AC3E}">
        <p14:creationId xmlns:p14="http://schemas.microsoft.com/office/powerpoint/2010/main" val="1176251185"/>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247650" y="0"/>
            <a:ext cx="11658600" cy="6740307"/>
          </a:xfrm>
          <a:prstGeom prst="rect">
            <a:avLst/>
          </a:prstGeom>
        </p:spPr>
        <p:txBody>
          <a:bodyPr wrap="square">
            <a:spAutoFit/>
          </a:bodyPr>
          <a:lstStyle/>
          <a:p>
            <a:pPr algn="ctr"/>
            <a:r>
              <a:rPr lang="ru-RU" sz="2400" b="1" dirty="0">
                <a:latin typeface="Bookman Old Style" panose="02050604050505020204" pitchFamily="18" charset="0"/>
              </a:rPr>
              <a:t>Паттерны поведения</a:t>
            </a:r>
            <a:endParaRPr lang="en-US" sz="2400" b="1" dirty="0" smtClean="0">
              <a:latin typeface="Bookman Old Style" panose="02050604050505020204" pitchFamily="18" charset="0"/>
            </a:endParaRPr>
          </a:p>
          <a:p>
            <a:pPr algn="just"/>
            <a:r>
              <a:rPr lang="ru-RU" sz="2400" b="1" dirty="0" smtClean="0">
                <a:latin typeface="Bookman Old Style" panose="02050604050505020204" pitchFamily="18" charset="0"/>
              </a:rPr>
              <a:t>Паттерн </a:t>
            </a:r>
            <a:r>
              <a:rPr lang="ru-RU" sz="2400" b="1" dirty="0">
                <a:latin typeface="Bookman Old Style" panose="02050604050505020204" pitchFamily="18" charset="0"/>
              </a:rPr>
              <a:t>Стратегия (</a:t>
            </a:r>
            <a:r>
              <a:rPr lang="ru-RU" sz="2400" b="1" dirty="0" err="1">
                <a:latin typeface="Bookman Old Style" panose="02050604050505020204" pitchFamily="18" charset="0"/>
              </a:rPr>
              <a:t>Strategy</a:t>
            </a:r>
            <a:r>
              <a:rPr lang="ru-RU" sz="2400" b="1" dirty="0">
                <a:latin typeface="Bookman Old Style" panose="02050604050505020204" pitchFamily="18" charset="0"/>
              </a:rPr>
              <a:t>) </a:t>
            </a:r>
            <a:r>
              <a:rPr lang="ru-RU" sz="2400" dirty="0">
                <a:latin typeface="Bookman Old Style" panose="02050604050505020204" pitchFamily="18" charset="0"/>
              </a:rPr>
              <a:t>представляет шаблон проектирования, который определяет набор алгоритмов, инкапсулирует каждый из них и обеспечивает их взаимозаменяемость. В зависимости от ситуации мы можем легко заменить один используемый алгоритм другим. При этом замена алгоритма происходит независимо от объекта, который использует данный алгоритм</a:t>
            </a:r>
            <a:r>
              <a:rPr lang="ru-RU" sz="2400" dirty="0" smtClean="0">
                <a:latin typeface="Bookman Old Style" panose="02050604050505020204" pitchFamily="18" charset="0"/>
              </a:rPr>
              <a:t>.</a:t>
            </a:r>
            <a:endParaRPr lang="en-US" sz="2400" dirty="0" smtClean="0">
              <a:latin typeface="Bookman Old Style" panose="02050604050505020204" pitchFamily="18" charset="0"/>
            </a:endParaRPr>
          </a:p>
          <a:p>
            <a:pPr algn="just"/>
            <a:r>
              <a:rPr lang="ru-RU" sz="2400" b="1" dirty="0">
                <a:latin typeface="Bookman Old Style" panose="02050604050505020204" pitchFamily="18" charset="0"/>
              </a:rPr>
              <a:t>Когда использовать стратегию?</a:t>
            </a:r>
          </a:p>
          <a:p>
            <a:pPr marL="342900" indent="-342900" algn="just">
              <a:buFont typeface="Arial" panose="020B0604020202020204" pitchFamily="34" charset="0"/>
              <a:buChar char="•"/>
            </a:pPr>
            <a:r>
              <a:rPr lang="ru-RU" sz="2400" dirty="0">
                <a:latin typeface="Bookman Old Style" panose="02050604050505020204" pitchFamily="18" charset="0"/>
              </a:rPr>
              <a:t>Когда есть несколько родственных классов, которые отличаются поведением. Можно задать один основной класс, а разные варианты поведения вынести в отдельные классы и при необходимости их </a:t>
            </a:r>
            <a:r>
              <a:rPr lang="ru-RU" sz="2400" dirty="0" smtClean="0">
                <a:latin typeface="Bookman Old Style" panose="02050604050505020204" pitchFamily="18" charset="0"/>
              </a:rPr>
              <a:t>применять</a:t>
            </a:r>
            <a:endParaRPr lang="ru-RU" sz="2400" dirty="0">
              <a:latin typeface="Bookman Old Style" panose="02050604050505020204" pitchFamily="18" charset="0"/>
            </a:endParaRPr>
          </a:p>
          <a:p>
            <a:pPr marL="342900" indent="-342900" algn="just">
              <a:buFont typeface="Arial" panose="020B0604020202020204" pitchFamily="34" charset="0"/>
              <a:buChar char="•"/>
            </a:pPr>
            <a:r>
              <a:rPr lang="ru-RU" sz="2400" dirty="0">
                <a:latin typeface="Bookman Old Style" panose="02050604050505020204" pitchFamily="18" charset="0"/>
              </a:rPr>
              <a:t>Когда необходимо обеспечить выбор из нескольких вариантов алгоритмов, которые можно легко менять в зависимости от </a:t>
            </a:r>
            <a:r>
              <a:rPr lang="ru-RU" sz="2400" dirty="0" smtClean="0">
                <a:latin typeface="Bookman Old Style" panose="02050604050505020204" pitchFamily="18" charset="0"/>
              </a:rPr>
              <a:t>условий</a:t>
            </a:r>
            <a:endParaRPr lang="ru-RU" sz="2400" dirty="0">
              <a:latin typeface="Bookman Old Style" panose="02050604050505020204" pitchFamily="18" charset="0"/>
            </a:endParaRPr>
          </a:p>
          <a:p>
            <a:pPr marL="342900" indent="-342900" algn="just">
              <a:buFont typeface="Arial" panose="020B0604020202020204" pitchFamily="34" charset="0"/>
              <a:buChar char="•"/>
            </a:pPr>
            <a:r>
              <a:rPr lang="ru-RU" sz="2400" dirty="0">
                <a:latin typeface="Bookman Old Style" panose="02050604050505020204" pitchFamily="18" charset="0"/>
              </a:rPr>
              <a:t>Когда необходимо менять поведение объектов на стадии выполнения </a:t>
            </a:r>
            <a:r>
              <a:rPr lang="ru-RU" sz="2400" dirty="0" smtClean="0">
                <a:latin typeface="Bookman Old Style" panose="02050604050505020204" pitchFamily="18" charset="0"/>
              </a:rPr>
              <a:t>программы</a:t>
            </a:r>
            <a:endParaRPr lang="ru-RU" sz="2400" dirty="0">
              <a:latin typeface="Bookman Old Style" panose="02050604050505020204" pitchFamily="18" charset="0"/>
            </a:endParaRPr>
          </a:p>
          <a:p>
            <a:pPr marL="342900" indent="-342900" algn="just">
              <a:buFont typeface="Arial" panose="020B0604020202020204" pitchFamily="34" charset="0"/>
              <a:buChar char="•"/>
            </a:pPr>
            <a:r>
              <a:rPr lang="ru-RU" sz="2400" dirty="0">
                <a:latin typeface="Bookman Old Style" panose="02050604050505020204" pitchFamily="18" charset="0"/>
              </a:rPr>
              <a:t>Когда класс, применяющий определенную функциональность, ничего не должен знать о ее реализации</a:t>
            </a:r>
            <a:endParaRPr lang="en-US" sz="2400" b="0" dirty="0">
              <a:effectLst/>
              <a:latin typeface="Bookman Old Style" panose="02050604050505020204" pitchFamily="18" charset="0"/>
            </a:endParaRPr>
          </a:p>
        </p:txBody>
      </p:sp>
    </p:spTree>
    <p:extLst>
      <p:ext uri="{BB962C8B-B14F-4D97-AF65-F5344CB8AC3E}">
        <p14:creationId xmlns:p14="http://schemas.microsoft.com/office/powerpoint/2010/main" val="2340502299"/>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133350" y="0"/>
            <a:ext cx="11991975" cy="6740307"/>
          </a:xfrm>
          <a:prstGeom prst="rect">
            <a:avLst/>
          </a:prstGeom>
        </p:spPr>
        <p:txBody>
          <a:bodyPr wrap="square">
            <a:spAutoFit/>
          </a:bodyPr>
          <a:lstStyle/>
          <a:p>
            <a:pPr algn="just"/>
            <a:r>
              <a:rPr lang="ru-RU" sz="2400" b="1" dirty="0" smtClean="0">
                <a:solidFill>
                  <a:srgbClr val="000000"/>
                </a:solidFill>
                <a:latin typeface="Bookman Old Style" panose="02050604050505020204" pitchFamily="18" charset="0"/>
              </a:rPr>
              <a:t>Пример</a:t>
            </a:r>
            <a:r>
              <a:rPr lang="ru-RU" sz="2400" dirty="0">
                <a:solidFill>
                  <a:srgbClr val="000000"/>
                </a:solidFill>
                <a:latin typeface="Bookman Old Style" panose="02050604050505020204" pitchFamily="18" charset="0"/>
              </a:rPr>
              <a:t>. Существуют различные легковые машины, которые используют разные источники энергии: электричество, бензин, газ и так далее. Есть гибридные автомобили. В целом они похожи и отличаются преимущественно видом источника энергии. Не говоря уже о том, что мы можем изменить применяемый источник энергии, модифицировав автомобиль. </a:t>
            </a:r>
            <a:endParaRPr lang="en-US" sz="2400" dirty="0" smtClean="0">
              <a:solidFill>
                <a:srgbClr val="000000"/>
              </a:solidFill>
              <a:latin typeface="Bookman Old Style" panose="02050604050505020204" pitchFamily="18" charset="0"/>
            </a:endParaRPr>
          </a:p>
          <a:p>
            <a:r>
              <a:rPr lang="en-US" sz="2400" dirty="0" smtClean="0">
                <a:solidFill>
                  <a:srgbClr val="0000FF"/>
                </a:solidFill>
                <a:latin typeface="Consolas" panose="020B0609020204030204" pitchFamily="49" charset="0"/>
              </a:rPr>
              <a:t>interface</a:t>
            </a:r>
            <a:r>
              <a:rPr lang="en-US" sz="2400" dirty="0" smtClean="0">
                <a:solidFill>
                  <a:srgbClr val="3B3B3B"/>
                </a:solidFill>
                <a:latin typeface="Consolas" panose="020B0609020204030204" pitchFamily="49" charset="0"/>
              </a:rPr>
              <a:t> </a:t>
            </a:r>
            <a:r>
              <a:rPr lang="en-US" sz="2400" dirty="0" err="1" smtClean="0">
                <a:solidFill>
                  <a:srgbClr val="267F99"/>
                </a:solidFill>
                <a:latin typeface="Consolas" panose="020B0609020204030204" pitchFamily="49" charset="0"/>
              </a:rPr>
              <a:t>Imovable</a:t>
            </a:r>
            <a:r>
              <a:rPr lang="ru-RU" sz="2400" dirty="0">
                <a:solidFill>
                  <a:srgbClr val="267F99"/>
                </a:solidFill>
                <a:latin typeface="Consolas" panose="020B0609020204030204" pitchFamily="49" charset="0"/>
              </a:rPr>
              <a:t> </a:t>
            </a:r>
            <a:r>
              <a:rPr lang="en-US" sz="2400" dirty="0" smtClean="0">
                <a:solidFill>
                  <a:srgbClr val="3B3B3B"/>
                </a:solidFill>
                <a:latin typeface="Consolas" panose="020B0609020204030204" pitchFamily="49" charset="0"/>
              </a:rPr>
              <a:t>{</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void</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Move</a:t>
            </a:r>
            <a:r>
              <a:rPr lang="en-US" sz="2400" dirty="0">
                <a:solidFill>
                  <a:srgbClr val="3B3B3B"/>
                </a:solidFill>
                <a:latin typeface="Consolas" panose="020B0609020204030204" pitchFamily="49" charset="0"/>
              </a:rPr>
              <a:t>();</a:t>
            </a:r>
          </a:p>
          <a:p>
            <a:r>
              <a:rPr lang="en-US" sz="2400" dirty="0" smtClean="0">
                <a:solidFill>
                  <a:srgbClr val="3B3B3B"/>
                </a:solidFill>
                <a:latin typeface="Consolas" panose="020B0609020204030204" pitchFamily="49" charset="0"/>
              </a:rPr>
              <a:t>}</a:t>
            </a:r>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PetrolMove</a:t>
            </a:r>
            <a:r>
              <a:rPr lang="en-US" sz="2400" dirty="0">
                <a:solidFill>
                  <a:srgbClr val="3B3B3B"/>
                </a:solidFill>
                <a:latin typeface="Consolas" panose="020B0609020204030204" pitchFamily="49" charset="0"/>
              </a:rPr>
              <a:t> : </a:t>
            </a:r>
            <a:r>
              <a:rPr lang="en-US" sz="2400" dirty="0" err="1" smtClean="0">
                <a:solidFill>
                  <a:srgbClr val="267F99"/>
                </a:solidFill>
                <a:latin typeface="Consolas" panose="020B0609020204030204" pitchFamily="49" charset="0"/>
              </a:rPr>
              <a:t>Imovable</a:t>
            </a:r>
            <a:endParaRPr lang="en-US" sz="2400" dirty="0" smtClean="0">
              <a:solidFill>
                <a:srgbClr val="267F99"/>
              </a:solidFill>
              <a:latin typeface="Consolas" panose="020B0609020204030204" pitchFamily="49" charset="0"/>
            </a:endParaRPr>
          </a:p>
          <a:p>
            <a:r>
              <a:rPr lang="en-US" sz="2400" dirty="0" smtClean="0">
                <a:solidFill>
                  <a:srgbClr val="3B3B3B"/>
                </a:solidFill>
                <a:latin typeface="Consolas" panose="020B0609020204030204" pitchFamily="49" charset="0"/>
              </a:rPr>
              <a:t>{</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void</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Move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Перемещение на бензине"</a:t>
            </a:r>
            <a:r>
              <a:rPr lang="ru-RU" sz="2400" dirty="0">
                <a:solidFill>
                  <a:srgbClr val="3B3B3B"/>
                </a:solidFill>
                <a:latin typeface="Consolas" panose="020B0609020204030204" pitchFamily="49" charset="0"/>
              </a:rPr>
              <a:t>);</a:t>
            </a:r>
          </a:p>
          <a:p>
            <a:r>
              <a:rPr lang="ru-RU" sz="2400" dirty="0" smtClean="0">
                <a:solidFill>
                  <a:srgbClr val="3B3B3B"/>
                </a:solidFill>
                <a:latin typeface="Consolas" panose="020B0609020204030204" pitchFamily="49" charset="0"/>
              </a:rPr>
              <a:t>}</a:t>
            </a:r>
            <a:r>
              <a:rPr lang="ru-RU" sz="2400" dirty="0">
                <a:solidFill>
                  <a:srgbClr val="3B3B3B"/>
                </a:solidFill>
                <a:latin typeface="Consolas" panose="020B0609020204030204" pitchFamily="49" charset="0"/>
              </a:rPr>
              <a:t/>
            </a:r>
            <a:br>
              <a:rPr lang="ru-RU" sz="2400" dirty="0">
                <a:solidFill>
                  <a:srgbClr val="3B3B3B"/>
                </a:solidFill>
                <a:latin typeface="Consolas" panose="020B0609020204030204" pitchFamily="49" charset="0"/>
              </a:rPr>
            </a:b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ElectricMove</a:t>
            </a:r>
            <a:r>
              <a:rPr lang="en-US" sz="2400" dirty="0">
                <a:solidFill>
                  <a:srgbClr val="3B3B3B"/>
                </a:solidFill>
                <a:latin typeface="Consolas" panose="020B0609020204030204" pitchFamily="49" charset="0"/>
              </a:rPr>
              <a:t> : </a:t>
            </a:r>
            <a:r>
              <a:rPr lang="en-US" sz="2400" dirty="0" err="1" smtClean="0">
                <a:solidFill>
                  <a:srgbClr val="267F99"/>
                </a:solidFill>
                <a:latin typeface="Consolas" panose="020B0609020204030204" pitchFamily="49" charset="0"/>
              </a:rPr>
              <a:t>Imovable</a:t>
            </a:r>
            <a:endParaRPr lang="en-US" sz="2400" dirty="0" smtClean="0">
              <a:solidFill>
                <a:srgbClr val="267F99"/>
              </a:solidFill>
              <a:latin typeface="Consolas" panose="020B0609020204030204" pitchFamily="49" charset="0"/>
            </a:endParaRPr>
          </a:p>
          <a:p>
            <a:r>
              <a:rPr lang="en-US" sz="2400" dirty="0" smtClean="0">
                <a:solidFill>
                  <a:srgbClr val="3B3B3B"/>
                </a:solidFill>
                <a:latin typeface="Consolas" panose="020B0609020204030204" pitchFamily="49" charset="0"/>
              </a:rPr>
              <a:t>{</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void</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Move</a:t>
            </a:r>
            <a:r>
              <a:rPr lang="en-US" sz="2400" dirty="0">
                <a:solidFill>
                  <a:srgbClr val="3B3B3B"/>
                </a:solidFill>
                <a:latin typeface="Consolas" panose="020B0609020204030204" pitchFamily="49" charset="0"/>
              </a:rPr>
              <a:t>() </a:t>
            </a:r>
            <a:endParaRPr lang="en-US" sz="2400" dirty="0" smtClean="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smtClean="0">
                <a:solidFill>
                  <a:srgbClr val="3B3B3B"/>
                </a:solidFill>
                <a:latin typeface="Consolas" panose="020B0609020204030204" pitchFamily="49" charset="0"/>
              </a:rPr>
              <a:t>	</a:t>
            </a:r>
            <a:r>
              <a:rPr lang="en-US" sz="2400" dirty="0" smtClean="0">
                <a:solidFill>
                  <a:srgbClr val="000000"/>
                </a:solidFill>
                <a:latin typeface="Consolas" panose="020B0609020204030204" pitchFamily="49" charset="0"/>
              </a:rPr>
              <a:t>=&gt;</a:t>
            </a:r>
            <a:r>
              <a:rPr lang="en-US" sz="2400" dirty="0" smtClean="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Перемещение на электричестве"</a:t>
            </a:r>
            <a:r>
              <a:rPr lang="ru-RU" sz="2400" dirty="0">
                <a:solidFill>
                  <a:srgbClr val="3B3B3B"/>
                </a:solidFill>
                <a:latin typeface="Consolas" panose="020B0609020204030204" pitchFamily="49" charset="0"/>
              </a:rPr>
              <a:t>); </a:t>
            </a:r>
          </a:p>
          <a:p>
            <a:r>
              <a:rPr lang="ru-RU" sz="2400" dirty="0" smtClean="0">
                <a:solidFill>
                  <a:srgbClr val="3B3B3B"/>
                </a:solidFill>
                <a:latin typeface="Consolas" panose="020B0609020204030204" pitchFamily="49" charset="0"/>
              </a:rPr>
              <a:t>}</a:t>
            </a:r>
            <a:endParaRPr lang="ru-RU" sz="2400" dirty="0">
              <a:solidFill>
                <a:srgbClr val="3B3B3B"/>
              </a:solidFill>
              <a:latin typeface="Consolas" panose="020B0609020204030204" pitchFamily="49" charset="0"/>
            </a:endParaRPr>
          </a:p>
        </p:txBody>
      </p:sp>
    </p:spTree>
    <p:extLst>
      <p:ext uri="{BB962C8B-B14F-4D97-AF65-F5344CB8AC3E}">
        <p14:creationId xmlns:p14="http://schemas.microsoft.com/office/powerpoint/2010/main" val="2338466206"/>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647700" y="514350"/>
            <a:ext cx="12192000" cy="4893647"/>
          </a:xfrm>
          <a:prstGeom prst="rect">
            <a:avLst/>
          </a:prstGeom>
        </p:spPr>
        <p:txBody>
          <a:bodyPr wrap="square">
            <a:spAutoFit/>
          </a:bodyPr>
          <a:lstStyle/>
          <a:p>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smtClean="0">
                <a:solidFill>
                  <a:srgbClr val="267F99"/>
                </a:solidFill>
                <a:latin typeface="Consolas" panose="020B0609020204030204" pitchFamily="49" charset="0"/>
              </a:rPr>
              <a:t>Car</a:t>
            </a:r>
          </a:p>
          <a:p>
            <a:r>
              <a:rPr lang="en-US" sz="2400" dirty="0" smtClean="0">
                <a:solidFill>
                  <a:srgbClr val="3B3B3B"/>
                </a:solidFill>
                <a:latin typeface="Consolas" panose="020B0609020204030204" pitchFamily="49" charset="0"/>
              </a:rPr>
              <a:t>{</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protected</a:t>
            </a:r>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int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passengers</a:t>
            </a:r>
            <a:r>
              <a:rPr lang="en-US" sz="2400" dirty="0">
                <a:solidFill>
                  <a:srgbClr val="3B3B3B"/>
                </a:solidFill>
                <a:latin typeface="Consolas" panose="020B0609020204030204" pitchFamily="49" charset="0"/>
              </a:rPr>
              <a:t>; </a:t>
            </a:r>
            <a:r>
              <a:rPr lang="en-US" sz="2400" dirty="0">
                <a:solidFill>
                  <a:srgbClr val="008000"/>
                </a:solidFill>
                <a:latin typeface="Consolas" panose="020B0609020204030204" pitchFamily="49" charset="0"/>
              </a:rPr>
              <a:t>// </a:t>
            </a:r>
            <a:r>
              <a:rPr lang="ru-RU" sz="2400" dirty="0">
                <a:solidFill>
                  <a:srgbClr val="008000"/>
                </a:solidFill>
                <a:latin typeface="Consolas" panose="020B0609020204030204" pitchFamily="49" charset="0"/>
              </a:rPr>
              <a:t>кол-во пассажиров</a:t>
            </a:r>
            <a:endParaRPr lang="ru-RU" sz="2400" dirty="0">
              <a:solidFill>
                <a:srgbClr val="3B3B3B"/>
              </a:solidFill>
              <a:latin typeface="Consolas" panose="020B0609020204030204" pitchFamily="49" charset="0"/>
            </a:endParaRPr>
          </a:p>
          <a:p>
            <a:r>
              <a:rPr lang="ru-RU"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protected</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model</a:t>
            </a:r>
            <a:r>
              <a:rPr lang="en-US" sz="2400" dirty="0">
                <a:solidFill>
                  <a:srgbClr val="3B3B3B"/>
                </a:solidFill>
                <a:latin typeface="Consolas" panose="020B0609020204030204" pitchFamily="49" charset="0"/>
              </a:rPr>
              <a:t>; </a:t>
            </a:r>
            <a:r>
              <a:rPr lang="en-US" sz="2400" dirty="0">
                <a:solidFill>
                  <a:srgbClr val="008000"/>
                </a:solidFill>
                <a:latin typeface="Consolas" panose="020B0609020204030204" pitchFamily="49" charset="0"/>
              </a:rPr>
              <a:t>// </a:t>
            </a:r>
            <a:r>
              <a:rPr lang="ru-RU" sz="2400" dirty="0">
                <a:solidFill>
                  <a:srgbClr val="008000"/>
                </a:solidFill>
                <a:latin typeface="Consolas" panose="020B0609020204030204" pitchFamily="49" charset="0"/>
              </a:rPr>
              <a:t>модель автомобиля</a:t>
            </a:r>
            <a:endParaRPr lang="ru-RU" sz="2400" dirty="0">
              <a:solidFill>
                <a:srgbClr val="3B3B3B"/>
              </a:solidFill>
              <a:latin typeface="Consolas" panose="020B0609020204030204" pitchFamily="49" charset="0"/>
            </a:endParaRPr>
          </a:p>
          <a:p>
            <a:r>
              <a:rPr lang="ru-RU" sz="2400" dirty="0">
                <a:solidFill>
                  <a:srgbClr val="3B3B3B"/>
                </a:solidFill>
                <a:latin typeface="Consolas" panose="020B0609020204030204" pitchFamily="49" charset="0"/>
              </a:rPr>
              <a:t/>
            </a:r>
            <a:br>
              <a:rPr lang="ru-RU" sz="2400" dirty="0">
                <a:solidFill>
                  <a:srgbClr val="3B3B3B"/>
                </a:solidFill>
                <a:latin typeface="Consolas" panose="020B0609020204030204" pitchFamily="49" charset="0"/>
              </a:rPr>
            </a:br>
            <a:r>
              <a:rPr lang="ru-RU"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Car</a:t>
            </a:r>
            <a:r>
              <a:rPr lang="en-US" sz="2400" dirty="0">
                <a:solidFill>
                  <a:srgbClr val="3B3B3B"/>
                </a:solidFill>
                <a:latin typeface="Consolas" panose="020B0609020204030204" pitchFamily="49" charset="0"/>
              </a:rPr>
              <a:t>(</a:t>
            </a:r>
            <a:r>
              <a:rPr lang="en-US" sz="2400" dirty="0" err="1">
                <a:solidFill>
                  <a:srgbClr val="0000FF"/>
                </a:solidFill>
                <a:latin typeface="Consolas" panose="020B0609020204030204" pitchFamily="49" charset="0"/>
              </a:rPr>
              <a:t>int</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num</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model</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IMovable</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mov</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this</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passengers</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num</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this</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model</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model</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Movable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mov</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IMovable</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Movable</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private</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get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set</a:t>
            </a:r>
            <a:r>
              <a:rPr lang="en-US" sz="2400" dirty="0">
                <a:solidFill>
                  <a:srgbClr val="3B3B3B"/>
                </a:solidFill>
                <a:latin typeface="Consolas" panose="020B0609020204030204" pitchFamily="49" charset="0"/>
              </a:rPr>
              <a:t>; }</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void</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Move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Movable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Move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a:t>
            </a:r>
          </a:p>
        </p:txBody>
      </p:sp>
    </p:spTree>
    <p:extLst>
      <p:ext uri="{BB962C8B-B14F-4D97-AF65-F5344CB8AC3E}">
        <p14:creationId xmlns:p14="http://schemas.microsoft.com/office/powerpoint/2010/main" val="2180188690"/>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361949" y="371475"/>
            <a:ext cx="11506201" cy="5078313"/>
          </a:xfrm>
          <a:prstGeom prst="rect">
            <a:avLst/>
          </a:prstGeom>
        </p:spPr>
        <p:txBody>
          <a:bodyPr wrap="square">
            <a:spAutoFit/>
          </a:bodyPr>
          <a:lstStyle/>
          <a:p>
            <a:r>
              <a:rPr lang="en-US" sz="2400" dirty="0">
                <a:solidFill>
                  <a:srgbClr val="267F99"/>
                </a:solidFill>
                <a:latin typeface="Consolas" panose="020B0609020204030204" pitchFamily="49" charset="0"/>
              </a:rPr>
              <a:t>Car</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auto</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Car</a:t>
            </a:r>
            <a:r>
              <a:rPr lang="en-US" sz="2400" dirty="0">
                <a:solidFill>
                  <a:srgbClr val="3B3B3B"/>
                </a:solidFill>
                <a:latin typeface="Consolas" panose="020B0609020204030204" pitchFamily="49" charset="0"/>
              </a:rPr>
              <a:t>(</a:t>
            </a:r>
            <a:r>
              <a:rPr lang="en-US" sz="2400" dirty="0">
                <a:solidFill>
                  <a:srgbClr val="098658"/>
                </a:solidFill>
                <a:latin typeface="Consolas" panose="020B0609020204030204" pitchFamily="49" charset="0"/>
              </a:rPr>
              <a:t>4</a:t>
            </a:r>
            <a:r>
              <a:rPr lang="en-US" sz="2400" dirty="0">
                <a:solidFill>
                  <a:srgbClr val="3B3B3B"/>
                </a:solidFill>
                <a:latin typeface="Consolas" panose="020B0609020204030204" pitchFamily="49" charset="0"/>
              </a:rPr>
              <a:t>, </a:t>
            </a:r>
            <a:r>
              <a:rPr lang="en-US" sz="2400" dirty="0">
                <a:solidFill>
                  <a:srgbClr val="A31515"/>
                </a:solidFill>
                <a:latin typeface="Consolas" panose="020B0609020204030204" pitchFamily="49" charset="0"/>
              </a:rPr>
              <a:t>"Volvo"</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PetrolMove</a:t>
            </a:r>
            <a:r>
              <a:rPr lang="en-US" sz="2400" dirty="0">
                <a:solidFill>
                  <a:srgbClr val="3B3B3B"/>
                </a:solidFill>
                <a:latin typeface="Consolas" panose="020B0609020204030204" pitchFamily="49" charset="0"/>
              </a:rPr>
              <a:t>());</a:t>
            </a:r>
          </a:p>
          <a:p>
            <a:r>
              <a:rPr lang="en-US" sz="2400" dirty="0" err="1">
                <a:solidFill>
                  <a:srgbClr val="001080"/>
                </a:solidFill>
                <a:latin typeface="Consolas" panose="020B0609020204030204" pitchFamily="49" charset="0"/>
              </a:rPr>
              <a:t>auto</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Move</a:t>
            </a:r>
            <a:r>
              <a:rPr lang="en-US" sz="2400" dirty="0">
                <a:solidFill>
                  <a:srgbClr val="3B3B3B"/>
                </a:solidFill>
                <a:latin typeface="Consolas" panose="020B0609020204030204" pitchFamily="49" charset="0"/>
              </a:rPr>
              <a:t>();</a:t>
            </a:r>
          </a:p>
          <a:p>
            <a:r>
              <a:rPr lang="en-US" sz="2400" dirty="0" err="1">
                <a:solidFill>
                  <a:srgbClr val="001080"/>
                </a:solidFill>
                <a:latin typeface="Consolas" panose="020B0609020204030204" pitchFamily="49" charset="0"/>
              </a:rPr>
              <a:t>auto</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Movable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ElectricMove</a:t>
            </a:r>
            <a:r>
              <a:rPr lang="en-US" sz="2400" dirty="0">
                <a:solidFill>
                  <a:srgbClr val="3B3B3B"/>
                </a:solidFill>
                <a:latin typeface="Consolas" panose="020B0609020204030204" pitchFamily="49" charset="0"/>
              </a:rPr>
              <a:t>();</a:t>
            </a:r>
          </a:p>
          <a:p>
            <a:r>
              <a:rPr lang="en-US" sz="2400" dirty="0" err="1">
                <a:solidFill>
                  <a:srgbClr val="001080"/>
                </a:solidFill>
                <a:latin typeface="Consolas" panose="020B0609020204030204" pitchFamily="49" charset="0"/>
              </a:rPr>
              <a:t>auto</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Move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ReadLine</a:t>
            </a:r>
            <a:r>
              <a:rPr lang="en-US" sz="2400" dirty="0">
                <a:solidFill>
                  <a:srgbClr val="3B3B3B"/>
                </a:solidFill>
                <a:latin typeface="Consolas" panose="020B0609020204030204" pitchFamily="49" charset="0"/>
              </a:rPr>
              <a:t>();</a:t>
            </a:r>
          </a:p>
          <a:p>
            <a:pPr algn="just">
              <a:lnSpc>
                <a:spcPct val="150000"/>
              </a:lnSpc>
            </a:pPr>
            <a:endParaRPr lang="ru-RU" sz="2400" dirty="0" smtClean="0">
              <a:latin typeface="Bookman Old Style" panose="02050604050505020204" pitchFamily="18" charset="0"/>
            </a:endParaRPr>
          </a:p>
          <a:p>
            <a:pPr algn="just">
              <a:lnSpc>
                <a:spcPct val="150000"/>
              </a:lnSpc>
            </a:pPr>
            <a:r>
              <a:rPr lang="ru-RU" sz="2400" dirty="0" smtClean="0">
                <a:latin typeface="Bookman Old Style" panose="02050604050505020204" pitchFamily="18" charset="0"/>
              </a:rPr>
              <a:t>В </a:t>
            </a:r>
            <a:r>
              <a:rPr lang="ru-RU" sz="2400" dirty="0">
                <a:latin typeface="Bookman Old Style" panose="02050604050505020204" pitchFamily="18" charset="0"/>
              </a:rPr>
              <a:t>данном случае в качестве </a:t>
            </a:r>
            <a:r>
              <a:rPr lang="ru-RU" sz="2400" dirty="0" err="1">
                <a:latin typeface="Bookman Old Style" panose="02050604050505020204" pitchFamily="18" charset="0"/>
              </a:rPr>
              <a:t>IStrategy</a:t>
            </a:r>
            <a:r>
              <a:rPr lang="ru-RU" sz="2400" dirty="0">
                <a:latin typeface="Bookman Old Style" panose="02050604050505020204" pitchFamily="18" charset="0"/>
              </a:rPr>
              <a:t> выступает интерфейс </a:t>
            </a:r>
            <a:r>
              <a:rPr lang="ru-RU" sz="2400" dirty="0" err="1">
                <a:latin typeface="Bookman Old Style" panose="02050604050505020204" pitchFamily="18" charset="0"/>
              </a:rPr>
              <a:t>IMovable</a:t>
            </a:r>
            <a:r>
              <a:rPr lang="ru-RU" sz="2400" dirty="0">
                <a:latin typeface="Bookman Old Style" panose="02050604050505020204" pitchFamily="18" charset="0"/>
              </a:rPr>
              <a:t>, определяющий метод </a:t>
            </a:r>
            <a:r>
              <a:rPr lang="ru-RU" sz="2400" dirty="0" err="1">
                <a:latin typeface="Bookman Old Style" panose="02050604050505020204" pitchFamily="18" charset="0"/>
              </a:rPr>
              <a:t>Move</a:t>
            </a:r>
            <a:r>
              <a:rPr lang="ru-RU" sz="2400" dirty="0">
                <a:latin typeface="Bookman Old Style" panose="02050604050505020204" pitchFamily="18" charset="0"/>
              </a:rPr>
              <a:t>(). А реализующий этот интерфейс семейство алгоритмов представлено классами </a:t>
            </a:r>
            <a:r>
              <a:rPr lang="ru-RU" sz="2400" dirty="0" err="1">
                <a:latin typeface="Bookman Old Style" panose="02050604050505020204" pitchFamily="18" charset="0"/>
              </a:rPr>
              <a:t>ElectricMove</a:t>
            </a:r>
            <a:r>
              <a:rPr lang="ru-RU" sz="2400" dirty="0">
                <a:latin typeface="Bookman Old Style" panose="02050604050505020204" pitchFamily="18" charset="0"/>
              </a:rPr>
              <a:t> и </a:t>
            </a:r>
            <a:r>
              <a:rPr lang="ru-RU" sz="2400" dirty="0" err="1">
                <a:latin typeface="Bookman Old Style" panose="02050604050505020204" pitchFamily="18" charset="0"/>
              </a:rPr>
              <a:t>PetroleMove</a:t>
            </a:r>
            <a:r>
              <a:rPr lang="ru-RU" sz="2400" dirty="0">
                <a:latin typeface="Bookman Old Style" panose="02050604050505020204" pitchFamily="18" charset="0"/>
              </a:rPr>
              <a:t>. И данные алгоритмы использует класс </a:t>
            </a:r>
            <a:r>
              <a:rPr lang="ru-RU" sz="2400" dirty="0" err="1">
                <a:latin typeface="Bookman Old Style" panose="02050604050505020204" pitchFamily="18" charset="0"/>
              </a:rPr>
              <a:t>Car</a:t>
            </a:r>
            <a:r>
              <a:rPr lang="ru-RU" sz="2400" dirty="0">
                <a:latin typeface="Bookman Old Style" panose="02050604050505020204" pitchFamily="18" charset="0"/>
              </a:rPr>
              <a:t>.</a:t>
            </a:r>
            <a:endParaRPr lang="en-US" sz="2400" b="0" dirty="0">
              <a:effectLst/>
              <a:latin typeface="Bookman Old Style" panose="02050604050505020204" pitchFamily="18" charset="0"/>
            </a:endParaRPr>
          </a:p>
        </p:txBody>
      </p:sp>
    </p:spTree>
    <p:extLst>
      <p:ext uri="{BB962C8B-B14F-4D97-AF65-F5344CB8AC3E}">
        <p14:creationId xmlns:p14="http://schemas.microsoft.com/office/powerpoint/2010/main" val="3211869566"/>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361950" y="0"/>
            <a:ext cx="11496675" cy="4524315"/>
          </a:xfrm>
          <a:prstGeom prst="rect">
            <a:avLst/>
          </a:prstGeom>
        </p:spPr>
        <p:txBody>
          <a:bodyPr wrap="square">
            <a:spAutoFit/>
          </a:bodyPr>
          <a:lstStyle/>
          <a:p>
            <a:pPr algn="ctr">
              <a:lnSpc>
                <a:spcPct val="150000"/>
              </a:lnSpc>
            </a:pPr>
            <a:r>
              <a:rPr lang="ru-RU" sz="2400" b="1" dirty="0">
                <a:latin typeface="Bookman Old Style" panose="02050604050505020204" pitchFamily="18" charset="0"/>
              </a:rPr>
              <a:t>Структурные </a:t>
            </a:r>
            <a:r>
              <a:rPr lang="ru-RU" sz="2400" b="1" dirty="0" smtClean="0">
                <a:latin typeface="Bookman Old Style" panose="02050604050505020204" pitchFamily="18" charset="0"/>
              </a:rPr>
              <a:t>паттерны</a:t>
            </a:r>
            <a:endParaRPr lang="ru-RU" sz="2400" b="1" dirty="0">
              <a:effectLst/>
              <a:latin typeface="Bookman Old Style" panose="02050604050505020204" pitchFamily="18" charset="0"/>
            </a:endParaRPr>
          </a:p>
          <a:p>
            <a:pPr algn="just">
              <a:lnSpc>
                <a:spcPct val="150000"/>
              </a:lnSpc>
            </a:pPr>
            <a:r>
              <a:rPr lang="ru-RU" sz="2400" b="1" dirty="0">
                <a:latin typeface="Bookman Old Style" panose="02050604050505020204" pitchFamily="18" charset="0"/>
              </a:rPr>
              <a:t>Декоратор (</a:t>
            </a:r>
            <a:r>
              <a:rPr lang="ru-RU" sz="2400" b="1" dirty="0" err="1">
                <a:latin typeface="Bookman Old Style" panose="02050604050505020204" pitchFamily="18" charset="0"/>
              </a:rPr>
              <a:t>Decorator</a:t>
            </a:r>
            <a:r>
              <a:rPr lang="ru-RU" sz="2400" b="1" dirty="0">
                <a:latin typeface="Bookman Old Style" panose="02050604050505020204" pitchFamily="18" charset="0"/>
              </a:rPr>
              <a:t>) </a:t>
            </a:r>
            <a:r>
              <a:rPr lang="ru-RU" sz="2400" dirty="0">
                <a:latin typeface="Bookman Old Style" panose="02050604050505020204" pitchFamily="18" charset="0"/>
              </a:rPr>
              <a:t>представляет структурный шаблон проектирования, который позволяет динамически подключать к объекту дополнительную функциональность</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algn="just">
              <a:lnSpc>
                <a:spcPct val="150000"/>
              </a:lnSpc>
            </a:pPr>
            <a:r>
              <a:rPr lang="ru-RU" sz="2400" dirty="0">
                <a:latin typeface="Bookman Old Style" panose="02050604050505020204" pitchFamily="18" charset="0"/>
              </a:rPr>
              <a:t>Для определения нового функционала в классах нередко используется наследование. Декораторы же предоставляет наследованию более гибкую альтернативу, поскольку позволяют динамически в процессе выполнения определять новые возможности у объектов</a:t>
            </a:r>
            <a:r>
              <a:rPr lang="ru-RU" sz="2400" dirty="0" smtClean="0">
                <a:latin typeface="Bookman Old Style" panose="02050604050505020204" pitchFamily="18" charset="0"/>
              </a:rPr>
              <a:t>.</a:t>
            </a:r>
            <a:endParaRPr lang="ru-RU" sz="2400" dirty="0">
              <a:latin typeface="Bookman Old Style" panose="02050604050505020204" pitchFamily="18" charset="0"/>
            </a:endParaRPr>
          </a:p>
        </p:txBody>
      </p:sp>
    </p:spTree>
    <p:extLst>
      <p:ext uri="{BB962C8B-B14F-4D97-AF65-F5344CB8AC3E}">
        <p14:creationId xmlns:p14="http://schemas.microsoft.com/office/powerpoint/2010/main" val="1619305600"/>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276225" y="0"/>
            <a:ext cx="11572876" cy="5632311"/>
          </a:xfrm>
          <a:prstGeom prst="rect">
            <a:avLst/>
          </a:prstGeom>
        </p:spPr>
        <p:txBody>
          <a:bodyPr wrap="square">
            <a:spAutoFit/>
          </a:bodyPr>
          <a:lstStyle/>
          <a:p>
            <a:pPr algn="just">
              <a:lnSpc>
                <a:spcPct val="150000"/>
              </a:lnSpc>
            </a:pPr>
            <a:r>
              <a:rPr lang="ru-RU" sz="2400" b="1" dirty="0" smtClean="0">
                <a:latin typeface="Bookman Old Style" panose="02050604050505020204" pitchFamily="18" charset="0"/>
              </a:rPr>
              <a:t>Когда </a:t>
            </a:r>
            <a:r>
              <a:rPr lang="ru-RU" sz="2400" b="1" dirty="0">
                <a:latin typeface="Bookman Old Style" panose="02050604050505020204" pitchFamily="18" charset="0"/>
              </a:rPr>
              <a:t>следует использовать декораторы?</a:t>
            </a:r>
          </a:p>
          <a:p>
            <a:pPr marL="342900" indent="-342900" algn="just">
              <a:lnSpc>
                <a:spcPct val="150000"/>
              </a:lnSpc>
              <a:buFont typeface="Arial" panose="020B0604020202020204" pitchFamily="34" charset="0"/>
              <a:buChar char="•"/>
            </a:pPr>
            <a:r>
              <a:rPr lang="ru-RU" sz="2400" dirty="0">
                <a:latin typeface="Bookman Old Style" panose="02050604050505020204" pitchFamily="18" charset="0"/>
              </a:rPr>
              <a:t>Когда надо динамически добавлять к объекту новые функциональные возможности. При этом данные возможности могут быть сняты с </a:t>
            </a:r>
            <a:r>
              <a:rPr lang="ru-RU" sz="2400" dirty="0" smtClean="0">
                <a:latin typeface="Bookman Old Style" panose="02050604050505020204" pitchFamily="18" charset="0"/>
              </a:rPr>
              <a:t>объекта</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a:latin typeface="Bookman Old Style" panose="02050604050505020204" pitchFamily="18" charset="0"/>
              </a:rPr>
              <a:t>Когда применение наследования неприемлемо. Например, если нам надо определить множество различных </a:t>
            </a:r>
            <a:r>
              <a:rPr lang="ru-RU" sz="2400" dirty="0" err="1">
                <a:latin typeface="Bookman Old Style" panose="02050604050505020204" pitchFamily="18" charset="0"/>
              </a:rPr>
              <a:t>функциональностей</a:t>
            </a:r>
            <a:r>
              <a:rPr lang="ru-RU" sz="2400" dirty="0">
                <a:latin typeface="Bookman Old Style" panose="02050604050505020204" pitchFamily="18" charset="0"/>
              </a:rPr>
              <a:t> и для каждой функциональности наследовать отдельный класс, то структура классов может очень сильно разрастись. Еще больше она может разрастись, если нам необходимо создать классы, реализующие все возможные сочетания добавляемых </a:t>
            </a:r>
            <a:r>
              <a:rPr lang="ru-RU" sz="2400" dirty="0" err="1">
                <a:latin typeface="Bookman Old Style" panose="02050604050505020204" pitchFamily="18" charset="0"/>
              </a:rPr>
              <a:t>функциональностей</a:t>
            </a:r>
            <a:r>
              <a:rPr lang="ru-RU" sz="2400" dirty="0">
                <a:latin typeface="Bookman Old Style" panose="02050604050505020204" pitchFamily="18" charset="0"/>
              </a:rPr>
              <a:t>.</a:t>
            </a:r>
            <a:endParaRPr lang="en-US" sz="2400" b="0" dirty="0">
              <a:effectLst/>
              <a:latin typeface="Bookman Old Style" panose="02050604050505020204" pitchFamily="18" charset="0"/>
            </a:endParaRPr>
          </a:p>
        </p:txBody>
      </p:sp>
    </p:spTree>
    <p:extLst>
      <p:ext uri="{BB962C8B-B14F-4D97-AF65-F5344CB8AC3E}">
        <p14:creationId xmlns:p14="http://schemas.microsoft.com/office/powerpoint/2010/main" val="4282600265"/>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352425" y="0"/>
            <a:ext cx="11515726" cy="3416320"/>
          </a:xfrm>
          <a:prstGeom prst="rect">
            <a:avLst/>
          </a:prstGeom>
        </p:spPr>
        <p:txBody>
          <a:bodyPr wrap="square">
            <a:spAutoFit/>
          </a:bodyPr>
          <a:lstStyle/>
          <a:p>
            <a:pPr algn="just">
              <a:lnSpc>
                <a:spcPct val="150000"/>
              </a:lnSpc>
            </a:pPr>
            <a:r>
              <a:rPr lang="ru-RU" sz="2400" b="1" dirty="0">
                <a:latin typeface="Bookman Old Style" panose="02050604050505020204" pitchFamily="18" charset="0"/>
              </a:rPr>
              <a:t>Рассмотрим пример. </a:t>
            </a:r>
            <a:r>
              <a:rPr lang="ru-RU" sz="2400" dirty="0">
                <a:latin typeface="Bookman Old Style" panose="02050604050505020204" pitchFamily="18" charset="0"/>
              </a:rPr>
              <a:t>Допустим, у нас есть пиццерия, которая готовит различные типы пицц с различными добавками. Есть итальянская, болгарская пиццы. К ним могут добавляться помидоры, сыр и т.д. И в зависимости от типа пицц и комбинаций добавок пицца может иметь разную стоимость. Теперь посмотрим, как это изобразить в программе на C#:</a:t>
            </a:r>
          </a:p>
        </p:txBody>
      </p:sp>
    </p:spTree>
    <p:extLst>
      <p:ext uri="{BB962C8B-B14F-4D97-AF65-F5344CB8AC3E}">
        <p14:creationId xmlns:p14="http://schemas.microsoft.com/office/powerpoint/2010/main" val="1405530081"/>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333374" y="0"/>
            <a:ext cx="11858625" cy="6740307"/>
          </a:xfrm>
          <a:prstGeom prst="rect">
            <a:avLst/>
          </a:prstGeom>
        </p:spPr>
        <p:txBody>
          <a:bodyPr wrap="square">
            <a:spAutoFit/>
          </a:bodyPr>
          <a:lstStyle/>
          <a:p>
            <a:r>
              <a:rPr lang="en-US" sz="2400" dirty="0">
                <a:solidFill>
                  <a:srgbClr val="0000FF"/>
                </a:solidFill>
                <a:latin typeface="Consolas" panose="020B0609020204030204" pitchFamily="49" charset="0"/>
              </a:rPr>
              <a:t>abstract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smtClean="0">
                <a:solidFill>
                  <a:srgbClr val="267F99"/>
                </a:solidFill>
                <a:latin typeface="Consolas" panose="020B0609020204030204" pitchFamily="49" charset="0"/>
              </a:rPr>
              <a:t>Pizza</a:t>
            </a:r>
          </a:p>
          <a:p>
            <a:r>
              <a:rPr lang="en-US" sz="2400" dirty="0" smtClean="0">
                <a:solidFill>
                  <a:srgbClr val="3B3B3B"/>
                </a:solidFill>
                <a:latin typeface="Consolas" panose="020B0609020204030204" pitchFamily="49" charset="0"/>
              </a:rPr>
              <a:t>{</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Pizza</a:t>
            </a:r>
            <a:r>
              <a:rPr lang="en-US" sz="2400" dirty="0">
                <a:solidFill>
                  <a:srgbClr val="3B3B3B"/>
                </a:solidFill>
                <a:latin typeface="Consolas" panose="020B0609020204030204" pitchFamily="49" charset="0"/>
              </a:rPr>
              <a:t>(</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t>
            </a:r>
            <a:r>
              <a:rPr lang="en-US" sz="2400" dirty="0" smtClean="0">
                <a:solidFill>
                  <a:srgbClr val="3B3B3B"/>
                </a:solidFill>
                <a:latin typeface="Consolas" panose="020B0609020204030204" pitchFamily="49" charset="0"/>
              </a:rPr>
              <a:t>) =&gt; </a:t>
            </a:r>
            <a:r>
              <a:rPr lang="en-US" sz="2400" dirty="0" err="1" smtClean="0">
                <a:solidFill>
                  <a:srgbClr val="0000FF"/>
                </a:solidFill>
                <a:latin typeface="Consolas" panose="020B0609020204030204" pitchFamily="49" charset="0"/>
              </a:rPr>
              <a:t>this</a:t>
            </a:r>
            <a:r>
              <a:rPr lang="en-US" sz="2400" dirty="0" err="1" smtClean="0">
                <a:solidFill>
                  <a:srgbClr val="3B3B3B"/>
                </a:solidFill>
                <a:latin typeface="Consolas" panose="020B0609020204030204" pitchFamily="49" charset="0"/>
              </a:rPr>
              <a:t>.</a:t>
            </a:r>
            <a:r>
              <a:rPr lang="en-US" sz="2400" dirty="0" err="1" smtClean="0">
                <a:solidFill>
                  <a:srgbClr val="001080"/>
                </a:solidFill>
                <a:latin typeface="Consolas" panose="020B0609020204030204" pitchFamily="49" charset="0"/>
              </a:rPr>
              <a:t>Name</a:t>
            </a:r>
            <a:r>
              <a:rPr lang="en-US" sz="2400" dirty="0" smtClean="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t>
            </a:r>
            <a:r>
              <a:rPr lang="en-US" sz="2400" dirty="0" smtClean="0">
                <a:solidFill>
                  <a:srgbClr val="3B3B3B"/>
                </a:solidFill>
                <a:latin typeface="Consolas" panose="020B0609020204030204" pitchFamily="49" charset="0"/>
              </a:rPr>
              <a:t>;</a:t>
            </a:r>
          </a:p>
          <a:p>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get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protected</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set</a:t>
            </a:r>
            <a:r>
              <a:rPr lang="en-US" sz="2400" dirty="0">
                <a:solidFill>
                  <a:srgbClr val="3B3B3B"/>
                </a:solidFill>
                <a:latin typeface="Consolas" panose="020B0609020204030204" pitchFamily="49" charset="0"/>
              </a:rPr>
              <a:t>; }</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abstract</a:t>
            </a:r>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int</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GetCost</a:t>
            </a:r>
            <a:r>
              <a:rPr lang="en-US" sz="2400" dirty="0">
                <a:solidFill>
                  <a:srgbClr val="3B3B3B"/>
                </a:solidFill>
                <a:latin typeface="Consolas" panose="020B0609020204030204" pitchFamily="49" charset="0"/>
              </a:rPr>
              <a:t>();</a:t>
            </a:r>
          </a:p>
          <a:p>
            <a:r>
              <a:rPr lang="en-US" sz="2400" dirty="0" smtClean="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ItalianPizza</a:t>
            </a:r>
            <a:r>
              <a:rPr lang="en-US" sz="2400" dirty="0">
                <a:solidFill>
                  <a:srgbClr val="3B3B3B"/>
                </a:solidFill>
                <a:latin typeface="Consolas" panose="020B0609020204030204" pitchFamily="49" charset="0"/>
              </a:rPr>
              <a:t> : </a:t>
            </a:r>
            <a:r>
              <a:rPr lang="en-US" sz="2400" dirty="0">
                <a:solidFill>
                  <a:srgbClr val="267F99"/>
                </a:solidFill>
                <a:latin typeface="Consolas" panose="020B0609020204030204" pitchFamily="49" charset="0"/>
              </a:rPr>
              <a:t>Pizza</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ItalianPizza</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base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Итальянская пицца</a:t>
            </a:r>
            <a:r>
              <a:rPr lang="ru-RU" sz="2400" dirty="0" smtClean="0">
                <a:solidFill>
                  <a:srgbClr val="A31515"/>
                </a:solidFill>
                <a:latin typeface="Consolas" panose="020B0609020204030204" pitchFamily="49" charset="0"/>
              </a:rPr>
              <a:t>"</a:t>
            </a:r>
            <a:r>
              <a:rPr lang="ru-RU" sz="2400" dirty="0" smtClean="0">
                <a:solidFill>
                  <a:srgbClr val="3B3B3B"/>
                </a:solidFill>
                <a:latin typeface="Consolas" panose="020B0609020204030204" pitchFamily="49" charset="0"/>
              </a:rPr>
              <a:t>)</a:t>
            </a:r>
            <a:r>
              <a:rPr lang="en-US" sz="2400" dirty="0" smtClean="0">
                <a:solidFill>
                  <a:srgbClr val="3B3B3B"/>
                </a:solidFill>
                <a:latin typeface="Consolas" panose="020B0609020204030204" pitchFamily="49" charset="0"/>
              </a:rPr>
              <a:t> </a:t>
            </a:r>
            <a:r>
              <a:rPr lang="ru-RU" sz="2400" dirty="0" smtClean="0">
                <a:solidFill>
                  <a:srgbClr val="3B3B3B"/>
                </a:solidFill>
                <a:latin typeface="Consolas" panose="020B0609020204030204" pitchFamily="49" charset="0"/>
              </a:rPr>
              <a:t>{ </a:t>
            </a:r>
            <a:r>
              <a:rPr lang="ru-RU" sz="2400" dirty="0">
                <a:solidFill>
                  <a:srgbClr val="3B3B3B"/>
                </a:solidFill>
                <a:latin typeface="Consolas" panose="020B0609020204030204" pitchFamily="49" charset="0"/>
              </a:rPr>
              <a:t>}</a:t>
            </a:r>
          </a:p>
          <a:p>
            <a:r>
              <a:rPr lang="ru-RU"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override</a:t>
            </a:r>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int</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GetCost</a:t>
            </a:r>
            <a:r>
              <a:rPr lang="en-US" sz="2400" dirty="0" smtClean="0">
                <a:solidFill>
                  <a:srgbClr val="3B3B3B"/>
                </a:solidFill>
                <a:latin typeface="Consolas" panose="020B0609020204030204" pitchFamily="49" charset="0"/>
              </a:rPr>
              <a:t>() </a:t>
            </a:r>
            <a:r>
              <a:rPr lang="ru-RU" sz="2400" dirty="0" smtClean="0">
                <a:solidFill>
                  <a:srgbClr val="3B3B3B"/>
                </a:solidFill>
                <a:latin typeface="Consolas" panose="020B0609020204030204" pitchFamily="49" charset="0"/>
              </a:rPr>
              <a:t>=</a:t>
            </a:r>
            <a:r>
              <a:rPr lang="en-US" sz="2400" dirty="0" smtClean="0">
                <a:solidFill>
                  <a:srgbClr val="3B3B3B"/>
                </a:solidFill>
                <a:latin typeface="Consolas" panose="020B0609020204030204" pitchFamily="49" charset="0"/>
              </a:rPr>
              <a:t>&gt; </a:t>
            </a:r>
            <a:r>
              <a:rPr lang="en-US" sz="2400" dirty="0" smtClean="0">
                <a:solidFill>
                  <a:srgbClr val="AF00DB"/>
                </a:solidFill>
                <a:latin typeface="Consolas" panose="020B0609020204030204" pitchFamily="49" charset="0"/>
              </a:rPr>
              <a:t>return</a:t>
            </a:r>
            <a:r>
              <a:rPr lang="en-US" sz="2400" dirty="0" smtClean="0">
                <a:solidFill>
                  <a:srgbClr val="3B3B3B"/>
                </a:solidFill>
                <a:latin typeface="Consolas" panose="020B0609020204030204" pitchFamily="49" charset="0"/>
              </a:rPr>
              <a:t> </a:t>
            </a:r>
            <a:r>
              <a:rPr lang="en-US" sz="2400" dirty="0">
                <a:solidFill>
                  <a:srgbClr val="098658"/>
                </a:solidFill>
                <a:latin typeface="Consolas" panose="020B0609020204030204" pitchFamily="49" charset="0"/>
              </a:rPr>
              <a:t>10</a:t>
            </a:r>
            <a:r>
              <a:rPr lang="en-US" sz="2400" dirty="0" smtClean="0">
                <a:solidFill>
                  <a:srgbClr val="3B3B3B"/>
                </a:solidFill>
                <a:latin typeface="Consolas" panose="020B0609020204030204" pitchFamily="49" charset="0"/>
              </a:rPr>
              <a:t>;</a:t>
            </a:r>
          </a:p>
          <a:p>
            <a:r>
              <a:rPr lang="en-US" sz="2400" dirty="0" smtClean="0">
                <a:solidFill>
                  <a:srgbClr val="3B3B3B"/>
                </a:solidFill>
                <a:latin typeface="Consolas" panose="020B0609020204030204" pitchFamily="49" charset="0"/>
              </a:rPr>
              <a:t>}</a:t>
            </a:r>
            <a:endParaRPr lang="en-US" sz="2400" dirty="0">
              <a:solidFill>
                <a:srgbClr val="3B3B3B"/>
              </a:solidFill>
              <a:latin typeface="Consolas" panose="020B0609020204030204" pitchFamily="49" charset="0"/>
            </a:endParaRPr>
          </a:p>
          <a:p>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BulgerianPizza</a:t>
            </a:r>
            <a:r>
              <a:rPr lang="en-US" sz="2400" dirty="0">
                <a:solidFill>
                  <a:srgbClr val="3B3B3B"/>
                </a:solidFill>
                <a:latin typeface="Consolas" panose="020B0609020204030204" pitchFamily="49" charset="0"/>
              </a:rPr>
              <a:t> : </a:t>
            </a:r>
            <a:r>
              <a:rPr lang="en-US" sz="2400" dirty="0">
                <a:solidFill>
                  <a:srgbClr val="267F99"/>
                </a:solidFill>
                <a:latin typeface="Consolas" panose="020B0609020204030204" pitchFamily="49" charset="0"/>
              </a:rPr>
              <a:t>Pizza</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BulgerianPizza</a:t>
            </a:r>
            <a:r>
              <a:rPr lang="en-US" sz="2400" dirty="0" smtClean="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base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Болгарская пицца</a:t>
            </a:r>
            <a:r>
              <a:rPr lang="ru-RU" sz="2400" dirty="0" smtClean="0">
                <a:solidFill>
                  <a:srgbClr val="A31515"/>
                </a:solidFill>
                <a:latin typeface="Consolas" panose="020B0609020204030204" pitchFamily="49" charset="0"/>
              </a:rPr>
              <a:t>"</a:t>
            </a:r>
            <a:r>
              <a:rPr lang="ru-RU" sz="2400" dirty="0" smtClean="0">
                <a:solidFill>
                  <a:srgbClr val="3B3B3B"/>
                </a:solidFill>
                <a:latin typeface="Consolas" panose="020B0609020204030204" pitchFamily="49" charset="0"/>
              </a:rPr>
              <a:t>) </a:t>
            </a:r>
            <a:r>
              <a:rPr lang="ru-RU" sz="2400" dirty="0">
                <a:solidFill>
                  <a:srgbClr val="3B3B3B"/>
                </a:solidFill>
                <a:latin typeface="Consolas" panose="020B0609020204030204" pitchFamily="49" charset="0"/>
              </a:rPr>
              <a:t>{ }</a:t>
            </a:r>
          </a:p>
          <a:p>
            <a:r>
              <a:rPr lang="ru-RU"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override</a:t>
            </a:r>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int</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GetCost</a:t>
            </a:r>
            <a:r>
              <a:rPr lang="en-US" sz="2400" dirty="0" smtClean="0">
                <a:solidFill>
                  <a:srgbClr val="3B3B3B"/>
                </a:solidFill>
                <a:latin typeface="Consolas" panose="020B0609020204030204" pitchFamily="49" charset="0"/>
              </a:rPr>
              <a:t>() =&gt; </a:t>
            </a:r>
            <a:r>
              <a:rPr lang="en-US" sz="2400" dirty="0" smtClean="0">
                <a:solidFill>
                  <a:srgbClr val="AF00DB"/>
                </a:solidFill>
                <a:latin typeface="Consolas" panose="020B0609020204030204" pitchFamily="49" charset="0"/>
              </a:rPr>
              <a:t>return</a:t>
            </a:r>
            <a:r>
              <a:rPr lang="en-US" sz="2400" dirty="0" smtClean="0">
                <a:solidFill>
                  <a:srgbClr val="3B3B3B"/>
                </a:solidFill>
                <a:latin typeface="Consolas" panose="020B0609020204030204" pitchFamily="49" charset="0"/>
              </a:rPr>
              <a:t> </a:t>
            </a:r>
            <a:r>
              <a:rPr lang="en-US" sz="2400" dirty="0">
                <a:solidFill>
                  <a:srgbClr val="098658"/>
                </a:solidFill>
                <a:latin typeface="Consolas" panose="020B0609020204030204" pitchFamily="49" charset="0"/>
              </a:rPr>
              <a:t>8</a:t>
            </a:r>
            <a:r>
              <a:rPr lang="en-US" sz="2400" dirty="0">
                <a:solidFill>
                  <a:srgbClr val="3B3B3B"/>
                </a:solidFill>
                <a:latin typeface="Consolas" panose="020B0609020204030204" pitchFamily="49" charset="0"/>
              </a:rPr>
              <a:t>;</a:t>
            </a:r>
          </a:p>
          <a:p>
            <a:r>
              <a:rPr lang="en-US" sz="2400" dirty="0" smtClean="0">
                <a:solidFill>
                  <a:srgbClr val="3B3B3B"/>
                </a:solidFill>
                <a:latin typeface="Consolas" panose="020B0609020204030204" pitchFamily="49" charset="0"/>
              </a:rPr>
              <a:t>}</a:t>
            </a:r>
            <a:endParaRPr lang="en-US" sz="2400" b="0" dirty="0">
              <a:solidFill>
                <a:srgbClr val="3B3B3B"/>
              </a:solidFill>
              <a:effectLst/>
              <a:latin typeface="Consolas" panose="020B0609020204030204" pitchFamily="49" charset="0"/>
            </a:endParaRPr>
          </a:p>
        </p:txBody>
      </p:sp>
    </p:spTree>
    <p:extLst>
      <p:ext uri="{BB962C8B-B14F-4D97-AF65-F5344CB8AC3E}">
        <p14:creationId xmlns:p14="http://schemas.microsoft.com/office/powerpoint/2010/main" val="1692405840"/>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152400" y="0"/>
            <a:ext cx="12039600" cy="6370975"/>
          </a:xfrm>
          <a:prstGeom prst="rect">
            <a:avLst/>
          </a:prstGeom>
        </p:spPr>
        <p:txBody>
          <a:bodyPr wrap="square">
            <a:spAutoFit/>
          </a:bodyPr>
          <a:lstStyle/>
          <a:p>
            <a:r>
              <a:rPr lang="en-US" sz="2400" dirty="0">
                <a:solidFill>
                  <a:srgbClr val="0000FF"/>
                </a:solidFill>
                <a:latin typeface="Consolas" panose="020B0609020204030204" pitchFamily="49" charset="0"/>
              </a:rPr>
              <a:t>abstract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PizzaDecorator</a:t>
            </a:r>
            <a:r>
              <a:rPr lang="en-US" sz="2400" dirty="0">
                <a:solidFill>
                  <a:srgbClr val="3B3B3B"/>
                </a:solidFill>
                <a:latin typeface="Consolas" panose="020B0609020204030204" pitchFamily="49" charset="0"/>
              </a:rPr>
              <a:t> : </a:t>
            </a:r>
            <a:r>
              <a:rPr lang="en-US" sz="2400" dirty="0">
                <a:solidFill>
                  <a:srgbClr val="267F99"/>
                </a:solidFill>
                <a:latin typeface="Consolas" panose="020B0609020204030204" pitchFamily="49" charset="0"/>
              </a:rPr>
              <a:t>Pizza</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protected</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Pizza</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pizza</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PizzaDecorator</a:t>
            </a:r>
            <a:r>
              <a:rPr lang="en-US" sz="2400" dirty="0">
                <a:solidFill>
                  <a:srgbClr val="3B3B3B"/>
                </a:solidFill>
                <a:latin typeface="Consolas" panose="020B0609020204030204" pitchFamily="49" charset="0"/>
              </a:rPr>
              <a:t>(</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Pizza</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base</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n</a:t>
            </a:r>
            <a:r>
              <a:rPr lang="en-US" sz="2400" dirty="0" smtClean="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smtClean="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this</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pizza</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TomatoPizza</a:t>
            </a:r>
            <a:r>
              <a:rPr lang="en-US" sz="2400" dirty="0">
                <a:solidFill>
                  <a:srgbClr val="3B3B3B"/>
                </a:solidFill>
                <a:latin typeface="Consolas" panose="020B0609020204030204" pitchFamily="49" charset="0"/>
              </a:rPr>
              <a:t> : </a:t>
            </a:r>
            <a:r>
              <a:rPr lang="en-US" sz="2400" dirty="0" err="1">
                <a:solidFill>
                  <a:srgbClr val="267F99"/>
                </a:solidFill>
                <a:latin typeface="Consolas" panose="020B0609020204030204" pitchFamily="49" charset="0"/>
              </a:rPr>
              <a:t>PizzaDecorator</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TomatoPizza</a:t>
            </a:r>
            <a:r>
              <a:rPr lang="en-US" sz="2400" dirty="0">
                <a:solidFill>
                  <a:srgbClr val="3B3B3B"/>
                </a:solidFill>
                <a:latin typeface="Consolas" panose="020B0609020204030204" pitchFamily="49" charset="0"/>
              </a:rPr>
              <a:t>(</a:t>
            </a:r>
            <a:r>
              <a:rPr lang="en-US" sz="2400" dirty="0">
                <a:solidFill>
                  <a:srgbClr val="267F99"/>
                </a:solidFill>
                <a:latin typeface="Consolas" panose="020B0609020204030204" pitchFamily="49" charset="0"/>
              </a:rPr>
              <a:t>Pizza</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a:t>
            </a:r>
            <a:r>
              <a:rPr lang="en-US" sz="2400" dirty="0" smtClean="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base</a:t>
            </a:r>
            <a:r>
              <a:rPr lang="en-US" sz="2400" dirty="0">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p</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A31515"/>
                </a:solidFill>
                <a:latin typeface="Consolas" panose="020B0609020204030204" pitchFamily="49" charset="0"/>
              </a:rPr>
              <a:t>", </a:t>
            </a:r>
            <a:r>
              <a:rPr lang="ru-RU" sz="2400" dirty="0">
                <a:solidFill>
                  <a:srgbClr val="A31515"/>
                </a:solidFill>
                <a:latin typeface="Consolas" panose="020B0609020204030204" pitchFamily="49" charset="0"/>
              </a:rPr>
              <a:t>с томатами"</a:t>
            </a:r>
            <a:r>
              <a:rPr lang="ru-RU"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a:t>
            </a:r>
            <a:r>
              <a:rPr lang="en-US" sz="2400" dirty="0" smtClean="0">
                <a:solidFill>
                  <a:srgbClr val="3B3B3B"/>
                </a:solidFill>
                <a:latin typeface="Consolas" panose="020B0609020204030204" pitchFamily="49" charset="0"/>
              </a:rPr>
              <a:t>) { }</a:t>
            </a:r>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override</a:t>
            </a:r>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int</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GetCost</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return</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pizza</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GetCost</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98658"/>
                </a:solidFill>
                <a:latin typeface="Consolas" panose="020B0609020204030204" pitchFamily="49" charset="0"/>
              </a:rPr>
              <a:t>3</a:t>
            </a:r>
            <a:r>
              <a:rPr lang="en-US" sz="2400" dirty="0">
                <a:solidFill>
                  <a:srgbClr val="3B3B3B"/>
                </a:solidFill>
                <a:latin typeface="Consolas" panose="020B0609020204030204" pitchFamily="49" charset="0"/>
              </a:rPr>
              <a:t>;</a:t>
            </a:r>
          </a:p>
          <a:p>
            <a:r>
              <a:rPr lang="en-US" sz="2400" dirty="0" smtClean="0">
                <a:solidFill>
                  <a:srgbClr val="3B3B3B"/>
                </a:solidFill>
                <a:latin typeface="Consolas" panose="020B0609020204030204" pitchFamily="49" charset="0"/>
              </a:rPr>
              <a:t>}</a:t>
            </a:r>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CheesePizza</a:t>
            </a:r>
            <a:r>
              <a:rPr lang="en-US" sz="2400" dirty="0">
                <a:solidFill>
                  <a:srgbClr val="3B3B3B"/>
                </a:solidFill>
                <a:latin typeface="Consolas" panose="020B0609020204030204" pitchFamily="49" charset="0"/>
              </a:rPr>
              <a:t> : </a:t>
            </a:r>
            <a:r>
              <a:rPr lang="en-US" sz="2400" dirty="0" err="1">
                <a:solidFill>
                  <a:srgbClr val="267F99"/>
                </a:solidFill>
                <a:latin typeface="Consolas" panose="020B0609020204030204" pitchFamily="49" charset="0"/>
              </a:rPr>
              <a:t>PizzaDecorator</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CheesePizza</a:t>
            </a:r>
            <a:r>
              <a:rPr lang="en-US" sz="2400" dirty="0">
                <a:solidFill>
                  <a:srgbClr val="3B3B3B"/>
                </a:solidFill>
                <a:latin typeface="Consolas" panose="020B0609020204030204" pitchFamily="49" charset="0"/>
              </a:rPr>
              <a:t>(</a:t>
            </a:r>
            <a:r>
              <a:rPr lang="en-US" sz="2400" dirty="0">
                <a:solidFill>
                  <a:srgbClr val="267F99"/>
                </a:solidFill>
                <a:latin typeface="Consolas" panose="020B0609020204030204" pitchFamily="49" charset="0"/>
              </a:rPr>
              <a:t>Pizza</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base</a:t>
            </a:r>
            <a:r>
              <a:rPr lang="en-US" sz="2400" dirty="0">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p</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A31515"/>
                </a:solidFill>
                <a:latin typeface="Consolas" panose="020B0609020204030204" pitchFamily="49" charset="0"/>
              </a:rPr>
              <a:t>", </a:t>
            </a:r>
            <a:r>
              <a:rPr lang="ru-RU" sz="2400" dirty="0">
                <a:solidFill>
                  <a:srgbClr val="A31515"/>
                </a:solidFill>
                <a:latin typeface="Consolas" panose="020B0609020204030204" pitchFamily="49" charset="0"/>
              </a:rPr>
              <a:t>с сыром"</a:t>
            </a:r>
            <a:r>
              <a:rPr lang="ru-RU"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a:t>
            </a:r>
            <a:r>
              <a:rPr lang="en-US" sz="2400" dirty="0">
                <a:solidFill>
                  <a:srgbClr val="3B3B3B"/>
                </a:solidFill>
                <a:latin typeface="Consolas" panose="020B0609020204030204" pitchFamily="49" charset="0"/>
              </a:rPr>
              <a:t>) { </a:t>
            </a:r>
            <a:r>
              <a:rPr lang="en-US" sz="2400" dirty="0" smtClean="0">
                <a:solidFill>
                  <a:srgbClr val="3B3B3B"/>
                </a:solidFill>
                <a:latin typeface="Consolas" panose="020B0609020204030204" pitchFamily="49" charset="0"/>
              </a:rPr>
              <a:t>}</a:t>
            </a:r>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override</a:t>
            </a:r>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int</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GetCost</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return</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pizza</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GetCost</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98658"/>
                </a:solidFill>
                <a:latin typeface="Consolas" panose="020B0609020204030204" pitchFamily="49" charset="0"/>
              </a:rPr>
              <a:t>5</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a:t>
            </a:r>
            <a:endParaRPr lang="en-US" sz="2400" b="0" dirty="0">
              <a:solidFill>
                <a:srgbClr val="3B3B3B"/>
              </a:solidFill>
              <a:effectLst/>
              <a:latin typeface="Consolas" panose="020B0609020204030204" pitchFamily="49" charset="0"/>
            </a:endParaRPr>
          </a:p>
        </p:txBody>
      </p:sp>
    </p:spTree>
    <p:extLst>
      <p:ext uri="{BB962C8B-B14F-4D97-AF65-F5344CB8AC3E}">
        <p14:creationId xmlns:p14="http://schemas.microsoft.com/office/powerpoint/2010/main" val="18856377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pic>
        <p:nvPicPr>
          <p:cNvPr id="2050" name="Picture 2" descr="https://res.cloudinary.com/practicaldev/image/fetch/s--u53Aunfr--/c_limit%2Cf_auto%2Cfl_progressive%2Cq_auto%2Cw_880/https:/dev-to-uploads.s3.amazonaws.com/uploads/articles/tq3ggyimlj9h32ektgrx.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9097" y="241005"/>
            <a:ext cx="6834979" cy="6400026"/>
          </a:xfrm>
          <a:prstGeom prst="rect">
            <a:avLst/>
          </a:prstGeom>
          <a:noFill/>
          <a:extLst>
            <a:ext uri="{909E8E84-426E-40DD-AFC4-6F175D3DCCD1}">
              <a14:hiddenFill xmlns:a14="http://schemas.microsoft.com/office/drawing/2010/main">
                <a:solidFill>
                  <a:srgbClr val="FFFFFF"/>
                </a:solidFill>
              </a14:hiddenFill>
            </a:ext>
          </a:extLst>
        </p:spPr>
      </p:pic>
      <p:sp>
        <p:nvSpPr>
          <p:cNvPr id="4" name="Прямоугольник 3"/>
          <p:cNvSpPr/>
          <p:nvPr/>
        </p:nvSpPr>
        <p:spPr>
          <a:xfrm>
            <a:off x="7214716" y="671691"/>
            <a:ext cx="4516540" cy="3970318"/>
          </a:xfrm>
          <a:prstGeom prst="rect">
            <a:avLst/>
          </a:prstGeom>
        </p:spPr>
        <p:txBody>
          <a:bodyPr wrap="square">
            <a:spAutoFit/>
          </a:bodyPr>
          <a:lstStyle/>
          <a:p>
            <a:pPr marL="342900" indent="-342900" algn="just">
              <a:lnSpc>
                <a:spcPct val="150000"/>
              </a:lnSpc>
              <a:buFontTx/>
              <a:buChar char="-"/>
            </a:pPr>
            <a:r>
              <a:rPr lang="ru-RU" sz="2400" dirty="0" smtClean="0">
                <a:latin typeface="Bookman Old Style" panose="02050604050505020204" pitchFamily="18" charset="0"/>
              </a:rPr>
              <a:t>Мы сделали самый быстрый движок для нашего приложения</a:t>
            </a:r>
          </a:p>
          <a:p>
            <a:pPr marL="342900" indent="-342900" algn="just">
              <a:lnSpc>
                <a:spcPct val="150000"/>
              </a:lnSpc>
              <a:buFontTx/>
              <a:buChar char="-"/>
            </a:pPr>
            <a:r>
              <a:rPr lang="ru-RU" sz="2400" dirty="0" smtClean="0">
                <a:latin typeface="Bookman Old Style" panose="02050604050505020204" pitchFamily="18" charset="0"/>
              </a:rPr>
              <a:t>А зачем нужно седло?</a:t>
            </a:r>
          </a:p>
          <a:p>
            <a:pPr marL="342900" indent="-342900" algn="just">
              <a:lnSpc>
                <a:spcPct val="150000"/>
              </a:lnSpc>
              <a:buFontTx/>
              <a:buChar char="-"/>
            </a:pPr>
            <a:r>
              <a:rPr lang="ru-RU" sz="2400" dirty="0" smtClean="0">
                <a:latin typeface="Bookman Old Style" panose="02050604050505020204" pitchFamily="18" charset="0"/>
              </a:rPr>
              <a:t>Это наше приложение, просто мы потратили все средства на движок.</a:t>
            </a:r>
            <a:endParaRPr lang="ru-RU" sz="2400" dirty="0">
              <a:latin typeface="Bookman Old Style" panose="02050604050505020204" pitchFamily="18" charset="0"/>
            </a:endParaRPr>
          </a:p>
        </p:txBody>
      </p:sp>
    </p:spTree>
    <p:extLst>
      <p:ext uri="{BB962C8B-B14F-4D97-AF65-F5344CB8AC3E}">
        <p14:creationId xmlns:p14="http://schemas.microsoft.com/office/powerpoint/2010/main" val="3447304655"/>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180975" y="200025"/>
            <a:ext cx="12011025" cy="6370975"/>
          </a:xfrm>
          <a:prstGeom prst="rect">
            <a:avLst/>
          </a:prstGeom>
        </p:spPr>
        <p:txBody>
          <a:bodyPr wrap="square">
            <a:spAutoFit/>
          </a:bodyPr>
          <a:lstStyle/>
          <a:p>
            <a:r>
              <a:rPr lang="en-US" sz="2400" dirty="0">
                <a:solidFill>
                  <a:srgbClr val="267F99"/>
                </a:solidFill>
                <a:latin typeface="Consolas" panose="020B0609020204030204" pitchFamily="49" charset="0"/>
              </a:rPr>
              <a:t>Pizza</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pizza1</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ItalianPizza</a:t>
            </a:r>
            <a:r>
              <a:rPr lang="en-US" sz="2400" dirty="0">
                <a:solidFill>
                  <a:srgbClr val="3B3B3B"/>
                </a:solidFill>
                <a:latin typeface="Consolas" panose="020B0609020204030204" pitchFamily="49" charset="0"/>
              </a:rPr>
              <a:t>();</a:t>
            </a:r>
          </a:p>
          <a:p>
            <a:r>
              <a:rPr lang="en-US" sz="2400" dirty="0">
                <a:solidFill>
                  <a:srgbClr val="001080"/>
                </a:solidFill>
                <a:latin typeface="Consolas" panose="020B0609020204030204" pitchFamily="49" charset="0"/>
              </a:rPr>
              <a:t>pizza1</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TomatoPizza</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pizza1</a:t>
            </a:r>
            <a:r>
              <a:rPr lang="en-US" sz="2400" dirty="0">
                <a:solidFill>
                  <a:srgbClr val="3B3B3B"/>
                </a:solidFill>
                <a:latin typeface="Consolas" panose="020B0609020204030204" pitchFamily="49" charset="0"/>
              </a:rPr>
              <a:t>); </a:t>
            </a:r>
            <a:r>
              <a:rPr lang="en-US" sz="2400" dirty="0">
                <a:solidFill>
                  <a:srgbClr val="008000"/>
                </a:solidFill>
                <a:latin typeface="Consolas" panose="020B0609020204030204" pitchFamily="49" charset="0"/>
              </a:rPr>
              <a:t>// </a:t>
            </a:r>
            <a:r>
              <a:rPr lang="ru-RU" sz="2400" dirty="0">
                <a:solidFill>
                  <a:srgbClr val="008000"/>
                </a:solidFill>
                <a:latin typeface="Consolas" panose="020B0609020204030204" pitchFamily="49" charset="0"/>
              </a:rPr>
              <a:t>итальянская пицца с томатами</a:t>
            </a:r>
            <a:endParaRPr lang="ru-RU" sz="2400" dirty="0">
              <a:solidFill>
                <a:srgbClr val="3B3B3B"/>
              </a:solidFill>
              <a:latin typeface="Consolas" panose="020B0609020204030204" pitchFamily="49" charset="0"/>
            </a:endParaRPr>
          </a:p>
          <a:p>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Название: {0}"</a:t>
            </a:r>
            <a:r>
              <a:rPr lang="ru-RU"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pizza1</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a:t>
            </a:r>
          </a:p>
          <a:p>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Цена: {0}"</a:t>
            </a:r>
            <a:r>
              <a:rPr lang="ru-RU"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pizza1</a:t>
            </a:r>
            <a:r>
              <a:rPr lang="en-US" sz="2400" dirty="0">
                <a:solidFill>
                  <a:srgbClr val="3B3B3B"/>
                </a:solidFill>
                <a:latin typeface="Consolas" panose="020B0609020204030204" pitchFamily="49" charset="0"/>
              </a:rPr>
              <a:t>.</a:t>
            </a:r>
            <a:r>
              <a:rPr lang="en-US" sz="2400" dirty="0">
                <a:solidFill>
                  <a:srgbClr val="795E26"/>
                </a:solidFill>
                <a:latin typeface="Consolas" panose="020B0609020204030204" pitchFamily="49" charset="0"/>
              </a:rPr>
              <a:t>GetCost</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267F99"/>
                </a:solidFill>
                <a:latin typeface="Consolas" panose="020B0609020204030204" pitchFamily="49" charset="0"/>
              </a:rPr>
              <a:t>Pizza</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pizza2</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ItalianPizza</a:t>
            </a:r>
            <a:r>
              <a:rPr lang="en-US" sz="2400" dirty="0">
                <a:solidFill>
                  <a:srgbClr val="3B3B3B"/>
                </a:solidFill>
                <a:latin typeface="Consolas" panose="020B0609020204030204" pitchFamily="49" charset="0"/>
              </a:rPr>
              <a:t>();</a:t>
            </a:r>
          </a:p>
          <a:p>
            <a:r>
              <a:rPr lang="en-US" sz="2400" dirty="0">
                <a:solidFill>
                  <a:srgbClr val="001080"/>
                </a:solidFill>
                <a:latin typeface="Consolas" panose="020B0609020204030204" pitchFamily="49" charset="0"/>
              </a:rPr>
              <a:t>pizza2</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CheesePizza</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pizza2</a:t>
            </a:r>
            <a:r>
              <a:rPr lang="en-US" sz="2400" dirty="0">
                <a:solidFill>
                  <a:srgbClr val="3B3B3B"/>
                </a:solidFill>
                <a:latin typeface="Consolas" panose="020B0609020204030204" pitchFamily="49" charset="0"/>
              </a:rPr>
              <a:t>);</a:t>
            </a:r>
            <a:r>
              <a:rPr lang="en-US" sz="2400" dirty="0">
                <a:solidFill>
                  <a:srgbClr val="008000"/>
                </a:solidFill>
                <a:latin typeface="Consolas" panose="020B0609020204030204" pitchFamily="49" charset="0"/>
              </a:rPr>
              <a:t>// </a:t>
            </a:r>
            <a:r>
              <a:rPr lang="ru-RU" sz="2400" dirty="0">
                <a:solidFill>
                  <a:srgbClr val="008000"/>
                </a:solidFill>
                <a:latin typeface="Consolas" panose="020B0609020204030204" pitchFamily="49" charset="0"/>
              </a:rPr>
              <a:t>итальянская пиццы с сыром</a:t>
            </a:r>
            <a:endParaRPr lang="ru-RU" sz="2400" dirty="0">
              <a:solidFill>
                <a:srgbClr val="3B3B3B"/>
              </a:solidFill>
              <a:latin typeface="Consolas" panose="020B0609020204030204" pitchFamily="49" charset="0"/>
            </a:endParaRPr>
          </a:p>
          <a:p>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Название: {0}"</a:t>
            </a:r>
            <a:r>
              <a:rPr lang="ru-RU"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pizza2</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a:t>
            </a:r>
          </a:p>
          <a:p>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Цена: {0}"</a:t>
            </a:r>
            <a:r>
              <a:rPr lang="ru-RU"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pizza2</a:t>
            </a:r>
            <a:r>
              <a:rPr lang="en-US" sz="2400" dirty="0">
                <a:solidFill>
                  <a:srgbClr val="3B3B3B"/>
                </a:solidFill>
                <a:latin typeface="Consolas" panose="020B0609020204030204" pitchFamily="49" charset="0"/>
              </a:rPr>
              <a:t>.</a:t>
            </a:r>
            <a:r>
              <a:rPr lang="en-US" sz="2400" dirty="0">
                <a:solidFill>
                  <a:srgbClr val="795E26"/>
                </a:solidFill>
                <a:latin typeface="Consolas" panose="020B0609020204030204" pitchFamily="49" charset="0"/>
              </a:rPr>
              <a:t>GetCost</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267F99"/>
                </a:solidFill>
                <a:latin typeface="Consolas" panose="020B0609020204030204" pitchFamily="49" charset="0"/>
              </a:rPr>
              <a:t>Pizza</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pizza3</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BulgerianPizza</a:t>
            </a:r>
            <a:r>
              <a:rPr lang="en-US" sz="2400" dirty="0">
                <a:solidFill>
                  <a:srgbClr val="3B3B3B"/>
                </a:solidFill>
                <a:latin typeface="Consolas" panose="020B0609020204030204" pitchFamily="49" charset="0"/>
              </a:rPr>
              <a:t>();</a:t>
            </a:r>
          </a:p>
          <a:p>
            <a:r>
              <a:rPr lang="en-US" sz="2400" dirty="0">
                <a:solidFill>
                  <a:srgbClr val="001080"/>
                </a:solidFill>
                <a:latin typeface="Consolas" panose="020B0609020204030204" pitchFamily="49" charset="0"/>
              </a:rPr>
              <a:t>pizza3</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TomatoPizza</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pizza3</a:t>
            </a:r>
            <a:r>
              <a:rPr lang="en-US" sz="2400" dirty="0">
                <a:solidFill>
                  <a:srgbClr val="3B3B3B"/>
                </a:solidFill>
                <a:latin typeface="Consolas" panose="020B0609020204030204" pitchFamily="49" charset="0"/>
              </a:rPr>
              <a:t>);</a:t>
            </a:r>
          </a:p>
          <a:p>
            <a:r>
              <a:rPr lang="en-US" sz="2400" dirty="0">
                <a:solidFill>
                  <a:srgbClr val="001080"/>
                </a:solidFill>
                <a:latin typeface="Consolas" panose="020B0609020204030204" pitchFamily="49" charset="0"/>
              </a:rPr>
              <a:t>pizza3</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CheesePizza</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pizza3</a:t>
            </a:r>
            <a:r>
              <a:rPr lang="en-US" sz="2400" dirty="0" smtClean="0">
                <a:solidFill>
                  <a:srgbClr val="3B3B3B"/>
                </a:solidFill>
                <a:latin typeface="Consolas" panose="020B0609020204030204" pitchFamily="49" charset="0"/>
              </a:rPr>
              <a:t>);</a:t>
            </a:r>
            <a:r>
              <a:rPr lang="en-US" sz="2400" dirty="0" smtClean="0">
                <a:solidFill>
                  <a:srgbClr val="008000"/>
                </a:solidFill>
                <a:latin typeface="Consolas" panose="020B0609020204030204" pitchFamily="49" charset="0"/>
              </a:rPr>
              <a:t>//</a:t>
            </a:r>
            <a:r>
              <a:rPr lang="ru-RU" sz="2400" dirty="0" smtClean="0">
                <a:solidFill>
                  <a:srgbClr val="008000"/>
                </a:solidFill>
                <a:latin typeface="Consolas" panose="020B0609020204030204" pitchFamily="49" charset="0"/>
              </a:rPr>
              <a:t>болгарская </a:t>
            </a:r>
            <a:r>
              <a:rPr lang="ru-RU" sz="2400" dirty="0">
                <a:solidFill>
                  <a:srgbClr val="008000"/>
                </a:solidFill>
                <a:latin typeface="Consolas" panose="020B0609020204030204" pitchFamily="49" charset="0"/>
              </a:rPr>
              <a:t>пиццы с томатами и сыром</a:t>
            </a:r>
            <a:endParaRPr lang="ru-RU" sz="2400" dirty="0">
              <a:solidFill>
                <a:srgbClr val="3B3B3B"/>
              </a:solidFill>
              <a:latin typeface="Consolas" panose="020B0609020204030204" pitchFamily="49" charset="0"/>
            </a:endParaRPr>
          </a:p>
          <a:p>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Название: {0}"</a:t>
            </a:r>
            <a:r>
              <a:rPr lang="ru-RU"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pizza3</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a:t>
            </a:r>
          </a:p>
          <a:p>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Цена: {0}"</a:t>
            </a:r>
            <a:r>
              <a:rPr lang="ru-RU"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pizza3</a:t>
            </a:r>
            <a:r>
              <a:rPr lang="en-US" sz="2400" dirty="0">
                <a:solidFill>
                  <a:srgbClr val="3B3B3B"/>
                </a:solidFill>
                <a:latin typeface="Consolas" panose="020B0609020204030204" pitchFamily="49" charset="0"/>
              </a:rPr>
              <a:t>.</a:t>
            </a:r>
            <a:r>
              <a:rPr lang="en-US" sz="2400" dirty="0">
                <a:solidFill>
                  <a:srgbClr val="795E26"/>
                </a:solidFill>
                <a:latin typeface="Consolas" panose="020B0609020204030204" pitchFamily="49" charset="0"/>
              </a:rPr>
              <a:t>GetCost</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ReadLine</a:t>
            </a:r>
            <a:r>
              <a:rPr lang="en-US" sz="2400" dirty="0">
                <a:solidFill>
                  <a:srgbClr val="3B3B3B"/>
                </a:solidFill>
                <a:latin typeface="Consolas" panose="020B0609020204030204" pitchFamily="49" charset="0"/>
              </a:rPr>
              <a:t>();</a:t>
            </a:r>
            <a:endParaRPr lang="en-US" sz="2400" b="0" dirty="0">
              <a:solidFill>
                <a:srgbClr val="3B3B3B"/>
              </a:solidFill>
              <a:effectLst/>
              <a:latin typeface="Consolas" panose="020B0609020204030204" pitchFamily="49" charset="0"/>
            </a:endParaRPr>
          </a:p>
        </p:txBody>
      </p:sp>
    </p:spTree>
    <p:extLst>
      <p:ext uri="{BB962C8B-B14F-4D97-AF65-F5344CB8AC3E}">
        <p14:creationId xmlns:p14="http://schemas.microsoft.com/office/powerpoint/2010/main" val="2307114352"/>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333375" y="0"/>
            <a:ext cx="11515726" cy="6370975"/>
          </a:xfrm>
          <a:prstGeom prst="rect">
            <a:avLst/>
          </a:prstGeom>
        </p:spPr>
        <p:txBody>
          <a:bodyPr wrap="square">
            <a:spAutoFit/>
          </a:bodyPr>
          <a:lstStyle/>
          <a:p>
            <a:pPr algn="just"/>
            <a:r>
              <a:rPr lang="ru-RU" sz="2400" dirty="0">
                <a:latin typeface="Bookman Old Style" panose="02050604050505020204" pitchFamily="18" charset="0"/>
              </a:rPr>
              <a:t>В качестве компонента здесь выступает абстрактный класс </a:t>
            </a:r>
            <a:r>
              <a:rPr lang="ru-RU" sz="2400" dirty="0" err="1">
                <a:latin typeface="Bookman Old Style" panose="02050604050505020204" pitchFamily="18" charset="0"/>
              </a:rPr>
              <a:t>Pizza</a:t>
            </a:r>
            <a:r>
              <a:rPr lang="ru-RU" sz="2400" dirty="0">
                <a:latin typeface="Bookman Old Style" panose="02050604050505020204" pitchFamily="18" charset="0"/>
              </a:rPr>
              <a:t>, который определяет базовую функциональность в виде свойства </a:t>
            </a:r>
            <a:r>
              <a:rPr lang="ru-RU" sz="2400" dirty="0" err="1">
                <a:latin typeface="Bookman Old Style" panose="02050604050505020204" pitchFamily="18" charset="0"/>
              </a:rPr>
              <a:t>Name</a:t>
            </a:r>
            <a:r>
              <a:rPr lang="ru-RU" sz="2400" dirty="0">
                <a:latin typeface="Bookman Old Style" panose="02050604050505020204" pitchFamily="18" charset="0"/>
              </a:rPr>
              <a:t> и метода </a:t>
            </a:r>
            <a:r>
              <a:rPr lang="ru-RU" sz="2400" dirty="0" err="1">
                <a:latin typeface="Bookman Old Style" panose="02050604050505020204" pitchFamily="18" charset="0"/>
              </a:rPr>
              <a:t>GetCost</a:t>
            </a:r>
            <a:r>
              <a:rPr lang="ru-RU" sz="2400" dirty="0">
                <a:latin typeface="Bookman Old Style" panose="02050604050505020204" pitchFamily="18" charset="0"/>
              </a:rPr>
              <a:t>(). Эта функциональность реализуется двумя подклассами </a:t>
            </a:r>
            <a:r>
              <a:rPr lang="ru-RU" sz="2400" dirty="0" err="1">
                <a:latin typeface="Bookman Old Style" panose="02050604050505020204" pitchFamily="18" charset="0"/>
              </a:rPr>
              <a:t>ItalianPizza</a:t>
            </a:r>
            <a:r>
              <a:rPr lang="ru-RU" sz="2400" dirty="0">
                <a:latin typeface="Bookman Old Style" panose="02050604050505020204" pitchFamily="18" charset="0"/>
              </a:rPr>
              <a:t> и </a:t>
            </a:r>
            <a:r>
              <a:rPr lang="ru-RU" sz="2400" dirty="0" err="1">
                <a:latin typeface="Bookman Old Style" panose="02050604050505020204" pitchFamily="18" charset="0"/>
              </a:rPr>
              <a:t>BulgerianPizza</a:t>
            </a:r>
            <a:r>
              <a:rPr lang="ru-RU" sz="2400" dirty="0">
                <a:latin typeface="Bookman Old Style" panose="02050604050505020204" pitchFamily="18" charset="0"/>
              </a:rPr>
              <a:t>, в которых жестко закодированы название пиццы и ее цена.</a:t>
            </a:r>
          </a:p>
          <a:p>
            <a:pPr algn="just"/>
            <a:endParaRPr lang="ru-RU" sz="2400" dirty="0">
              <a:latin typeface="Bookman Old Style" panose="02050604050505020204" pitchFamily="18" charset="0"/>
            </a:endParaRPr>
          </a:p>
          <a:p>
            <a:pPr algn="just"/>
            <a:r>
              <a:rPr lang="ru-RU" sz="2400" dirty="0">
                <a:latin typeface="Bookman Old Style" panose="02050604050505020204" pitchFamily="18" charset="0"/>
              </a:rPr>
              <a:t>Декоратором является абстрактный класс </a:t>
            </a:r>
            <a:r>
              <a:rPr lang="ru-RU" sz="2400" dirty="0" err="1">
                <a:latin typeface="Bookman Old Style" panose="02050604050505020204" pitchFamily="18" charset="0"/>
              </a:rPr>
              <a:t>PizzaDecorator</a:t>
            </a:r>
            <a:r>
              <a:rPr lang="ru-RU" sz="2400" dirty="0">
                <a:latin typeface="Bookman Old Style" panose="02050604050505020204" pitchFamily="18" charset="0"/>
              </a:rPr>
              <a:t>, который унаследован от класса </a:t>
            </a:r>
            <a:r>
              <a:rPr lang="ru-RU" sz="2400" dirty="0" err="1">
                <a:latin typeface="Bookman Old Style" panose="02050604050505020204" pitchFamily="18" charset="0"/>
              </a:rPr>
              <a:t>Pizza</a:t>
            </a:r>
            <a:r>
              <a:rPr lang="ru-RU" sz="2400" dirty="0">
                <a:latin typeface="Bookman Old Style" panose="02050604050505020204" pitchFamily="18" charset="0"/>
              </a:rPr>
              <a:t> и содержит ссылку на декорируемый объект </a:t>
            </a:r>
            <a:r>
              <a:rPr lang="ru-RU" sz="2400" dirty="0" err="1">
                <a:latin typeface="Bookman Old Style" panose="02050604050505020204" pitchFamily="18" charset="0"/>
              </a:rPr>
              <a:t>Pizza</a:t>
            </a:r>
            <a:r>
              <a:rPr lang="ru-RU" sz="2400" dirty="0">
                <a:latin typeface="Bookman Old Style" panose="02050604050505020204" pitchFamily="18" charset="0"/>
              </a:rPr>
              <a:t>. В отличие от формальной схемы здесь установка декорируемого объекта происходит не в методе </a:t>
            </a:r>
            <a:r>
              <a:rPr lang="ru-RU" sz="2400" dirty="0" err="1">
                <a:latin typeface="Bookman Old Style" panose="02050604050505020204" pitchFamily="18" charset="0"/>
              </a:rPr>
              <a:t>SetComponent</a:t>
            </a:r>
            <a:r>
              <a:rPr lang="ru-RU" sz="2400" dirty="0">
                <a:latin typeface="Bookman Old Style" panose="02050604050505020204" pitchFamily="18" charset="0"/>
              </a:rPr>
              <a:t>, а в конструкторе.</a:t>
            </a:r>
          </a:p>
          <a:p>
            <a:pPr algn="just"/>
            <a:endParaRPr lang="ru-RU" sz="2400" dirty="0">
              <a:latin typeface="Bookman Old Style" panose="02050604050505020204" pitchFamily="18" charset="0"/>
            </a:endParaRPr>
          </a:p>
          <a:p>
            <a:pPr algn="just"/>
            <a:r>
              <a:rPr lang="ru-RU" sz="2400" dirty="0">
                <a:latin typeface="Bookman Old Style" panose="02050604050505020204" pitchFamily="18" charset="0"/>
              </a:rPr>
              <a:t>Отдельные функциональности - добавление томатов и сыры к пиццам реализованы через классы </a:t>
            </a:r>
            <a:r>
              <a:rPr lang="ru-RU" sz="2400" dirty="0" err="1">
                <a:latin typeface="Bookman Old Style" panose="02050604050505020204" pitchFamily="18" charset="0"/>
              </a:rPr>
              <a:t>TomatoPizza</a:t>
            </a:r>
            <a:r>
              <a:rPr lang="ru-RU" sz="2400" dirty="0">
                <a:latin typeface="Bookman Old Style" panose="02050604050505020204" pitchFamily="18" charset="0"/>
              </a:rPr>
              <a:t> и </a:t>
            </a:r>
            <a:r>
              <a:rPr lang="ru-RU" sz="2400" dirty="0" err="1">
                <a:latin typeface="Bookman Old Style" panose="02050604050505020204" pitchFamily="18" charset="0"/>
              </a:rPr>
              <a:t>CheesePizza</a:t>
            </a:r>
            <a:r>
              <a:rPr lang="ru-RU" sz="2400" dirty="0">
                <a:latin typeface="Bookman Old Style" panose="02050604050505020204" pitchFamily="18" charset="0"/>
              </a:rPr>
              <a:t>, которые обертывают объект </a:t>
            </a:r>
            <a:r>
              <a:rPr lang="ru-RU" sz="2400" dirty="0" err="1">
                <a:latin typeface="Bookman Old Style" panose="02050604050505020204" pitchFamily="18" charset="0"/>
              </a:rPr>
              <a:t>Pizza</a:t>
            </a:r>
            <a:r>
              <a:rPr lang="ru-RU" sz="2400" dirty="0">
                <a:latin typeface="Bookman Old Style" panose="02050604050505020204" pitchFamily="18" charset="0"/>
              </a:rPr>
              <a:t> и добавляют к его имени название добавки, а к цене - стоимость добавки, то есть переопределяя метод </a:t>
            </a:r>
            <a:r>
              <a:rPr lang="ru-RU" sz="2400" dirty="0" err="1">
                <a:latin typeface="Bookman Old Style" panose="02050604050505020204" pitchFamily="18" charset="0"/>
              </a:rPr>
              <a:t>GetCost</a:t>
            </a:r>
            <a:r>
              <a:rPr lang="ru-RU" sz="2400" dirty="0">
                <a:latin typeface="Bookman Old Style" panose="02050604050505020204" pitchFamily="18" charset="0"/>
              </a:rPr>
              <a:t> и изменяя значение свойства </a:t>
            </a:r>
            <a:r>
              <a:rPr lang="ru-RU" sz="2400" dirty="0" err="1">
                <a:latin typeface="Bookman Old Style" panose="02050604050505020204" pitchFamily="18" charset="0"/>
              </a:rPr>
              <a:t>Name</a:t>
            </a:r>
            <a:r>
              <a:rPr lang="ru-RU" sz="2400" dirty="0">
                <a:latin typeface="Bookman Old Style" panose="02050604050505020204" pitchFamily="18" charset="0"/>
              </a:rPr>
              <a:t>.</a:t>
            </a:r>
            <a:endParaRPr lang="en-US" sz="2400" b="0" dirty="0">
              <a:effectLst/>
              <a:latin typeface="Bookman Old Style" panose="02050604050505020204" pitchFamily="18" charset="0"/>
            </a:endParaRPr>
          </a:p>
        </p:txBody>
      </p:sp>
    </p:spTree>
    <p:extLst>
      <p:ext uri="{BB962C8B-B14F-4D97-AF65-F5344CB8AC3E}">
        <p14:creationId xmlns:p14="http://schemas.microsoft.com/office/powerpoint/2010/main" val="329763283"/>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314324" y="0"/>
            <a:ext cx="11601451" cy="6370975"/>
          </a:xfrm>
          <a:prstGeom prst="rect">
            <a:avLst/>
          </a:prstGeom>
        </p:spPr>
        <p:txBody>
          <a:bodyPr wrap="square">
            <a:spAutoFit/>
          </a:bodyPr>
          <a:lstStyle/>
          <a:p>
            <a:pPr algn="just"/>
            <a:r>
              <a:rPr lang="ru-RU" sz="2400" dirty="0">
                <a:latin typeface="Bookman Old Style" panose="02050604050505020204" pitchFamily="18" charset="0"/>
              </a:rPr>
              <a:t>Благодаря этому при создании пиццы с добавками произойдет ее обертывание декоратором</a:t>
            </a:r>
            <a:r>
              <a:rPr lang="ru-RU" sz="2400" dirty="0" smtClean="0">
                <a:latin typeface="Bookman Old Style" panose="02050604050505020204" pitchFamily="18" charset="0"/>
              </a:rPr>
              <a:t>:</a:t>
            </a:r>
            <a:endParaRPr lang="en-US" sz="2400" dirty="0" smtClean="0">
              <a:latin typeface="Bookman Old Style" panose="02050604050505020204" pitchFamily="18" charset="0"/>
            </a:endParaRPr>
          </a:p>
          <a:p>
            <a:endParaRPr lang="it-IT" sz="2400" dirty="0" smtClean="0">
              <a:solidFill>
                <a:srgbClr val="267F99"/>
              </a:solidFill>
              <a:latin typeface="Consolas" panose="020B0609020204030204" pitchFamily="49" charset="0"/>
            </a:endParaRPr>
          </a:p>
          <a:p>
            <a:r>
              <a:rPr lang="it-IT" sz="2400" dirty="0" smtClean="0">
                <a:solidFill>
                  <a:srgbClr val="267F99"/>
                </a:solidFill>
                <a:latin typeface="Consolas" panose="020B0609020204030204" pitchFamily="49" charset="0"/>
              </a:rPr>
              <a:t>Pizza</a:t>
            </a:r>
            <a:r>
              <a:rPr lang="it-IT" sz="2400" dirty="0" smtClean="0">
                <a:solidFill>
                  <a:srgbClr val="3B3B3B"/>
                </a:solidFill>
                <a:latin typeface="Consolas" panose="020B0609020204030204" pitchFamily="49" charset="0"/>
              </a:rPr>
              <a:t> </a:t>
            </a:r>
            <a:r>
              <a:rPr lang="it-IT" sz="2400" dirty="0">
                <a:solidFill>
                  <a:srgbClr val="001080"/>
                </a:solidFill>
                <a:latin typeface="Consolas" panose="020B0609020204030204" pitchFamily="49" charset="0"/>
              </a:rPr>
              <a:t>pizza3</a:t>
            </a:r>
            <a:r>
              <a:rPr lang="it-IT" sz="2400" dirty="0">
                <a:solidFill>
                  <a:srgbClr val="3B3B3B"/>
                </a:solidFill>
                <a:latin typeface="Consolas" panose="020B0609020204030204" pitchFamily="49" charset="0"/>
              </a:rPr>
              <a:t> </a:t>
            </a:r>
            <a:r>
              <a:rPr lang="it-IT" sz="2400" dirty="0">
                <a:solidFill>
                  <a:srgbClr val="000000"/>
                </a:solidFill>
                <a:latin typeface="Consolas" panose="020B0609020204030204" pitchFamily="49" charset="0"/>
              </a:rPr>
              <a:t>=</a:t>
            </a:r>
            <a:r>
              <a:rPr lang="it-IT" sz="2400" dirty="0">
                <a:solidFill>
                  <a:srgbClr val="3B3B3B"/>
                </a:solidFill>
                <a:latin typeface="Consolas" panose="020B0609020204030204" pitchFamily="49" charset="0"/>
              </a:rPr>
              <a:t> </a:t>
            </a:r>
            <a:r>
              <a:rPr lang="it-IT" sz="2400" dirty="0">
                <a:solidFill>
                  <a:srgbClr val="0000FF"/>
                </a:solidFill>
                <a:latin typeface="Consolas" panose="020B0609020204030204" pitchFamily="49" charset="0"/>
              </a:rPr>
              <a:t>new</a:t>
            </a:r>
            <a:r>
              <a:rPr lang="it-IT" sz="2400" dirty="0">
                <a:solidFill>
                  <a:srgbClr val="3B3B3B"/>
                </a:solidFill>
                <a:latin typeface="Consolas" panose="020B0609020204030204" pitchFamily="49" charset="0"/>
              </a:rPr>
              <a:t> </a:t>
            </a:r>
            <a:r>
              <a:rPr lang="it-IT" sz="2400" dirty="0">
                <a:solidFill>
                  <a:srgbClr val="267F99"/>
                </a:solidFill>
                <a:latin typeface="Consolas" panose="020B0609020204030204" pitchFamily="49" charset="0"/>
              </a:rPr>
              <a:t>BulgerianPizza</a:t>
            </a:r>
            <a:r>
              <a:rPr lang="it-IT" sz="2400" dirty="0">
                <a:solidFill>
                  <a:srgbClr val="3B3B3B"/>
                </a:solidFill>
                <a:latin typeface="Consolas" panose="020B0609020204030204" pitchFamily="49" charset="0"/>
              </a:rPr>
              <a:t>();</a:t>
            </a:r>
          </a:p>
          <a:p>
            <a:r>
              <a:rPr lang="it-IT" sz="2400" dirty="0">
                <a:solidFill>
                  <a:srgbClr val="001080"/>
                </a:solidFill>
                <a:latin typeface="Consolas" panose="020B0609020204030204" pitchFamily="49" charset="0"/>
              </a:rPr>
              <a:t>pizza3</a:t>
            </a:r>
            <a:r>
              <a:rPr lang="it-IT" sz="2400" dirty="0">
                <a:solidFill>
                  <a:srgbClr val="3B3B3B"/>
                </a:solidFill>
                <a:latin typeface="Consolas" panose="020B0609020204030204" pitchFamily="49" charset="0"/>
              </a:rPr>
              <a:t> </a:t>
            </a:r>
            <a:r>
              <a:rPr lang="it-IT" sz="2400" dirty="0">
                <a:solidFill>
                  <a:srgbClr val="000000"/>
                </a:solidFill>
                <a:latin typeface="Consolas" panose="020B0609020204030204" pitchFamily="49" charset="0"/>
              </a:rPr>
              <a:t>=</a:t>
            </a:r>
            <a:r>
              <a:rPr lang="it-IT" sz="2400" dirty="0">
                <a:solidFill>
                  <a:srgbClr val="3B3B3B"/>
                </a:solidFill>
                <a:latin typeface="Consolas" panose="020B0609020204030204" pitchFamily="49" charset="0"/>
              </a:rPr>
              <a:t> </a:t>
            </a:r>
            <a:r>
              <a:rPr lang="it-IT" sz="2400" dirty="0">
                <a:solidFill>
                  <a:srgbClr val="0000FF"/>
                </a:solidFill>
                <a:latin typeface="Consolas" panose="020B0609020204030204" pitchFamily="49" charset="0"/>
              </a:rPr>
              <a:t>new</a:t>
            </a:r>
            <a:r>
              <a:rPr lang="it-IT" sz="2400" dirty="0">
                <a:solidFill>
                  <a:srgbClr val="3B3B3B"/>
                </a:solidFill>
                <a:latin typeface="Consolas" panose="020B0609020204030204" pitchFamily="49" charset="0"/>
              </a:rPr>
              <a:t> </a:t>
            </a:r>
            <a:r>
              <a:rPr lang="it-IT" sz="2400" dirty="0">
                <a:solidFill>
                  <a:srgbClr val="795E26"/>
                </a:solidFill>
                <a:latin typeface="Consolas" panose="020B0609020204030204" pitchFamily="49" charset="0"/>
              </a:rPr>
              <a:t>TomatoPizza</a:t>
            </a:r>
            <a:r>
              <a:rPr lang="it-IT" sz="2400" dirty="0">
                <a:solidFill>
                  <a:srgbClr val="3B3B3B"/>
                </a:solidFill>
                <a:latin typeface="Consolas" panose="020B0609020204030204" pitchFamily="49" charset="0"/>
              </a:rPr>
              <a:t>(</a:t>
            </a:r>
            <a:r>
              <a:rPr lang="it-IT" sz="2400" dirty="0">
                <a:solidFill>
                  <a:srgbClr val="001080"/>
                </a:solidFill>
                <a:latin typeface="Consolas" panose="020B0609020204030204" pitchFamily="49" charset="0"/>
              </a:rPr>
              <a:t>pizza3</a:t>
            </a:r>
            <a:r>
              <a:rPr lang="it-IT" sz="2400" dirty="0">
                <a:solidFill>
                  <a:srgbClr val="3B3B3B"/>
                </a:solidFill>
                <a:latin typeface="Consolas" panose="020B0609020204030204" pitchFamily="49" charset="0"/>
              </a:rPr>
              <a:t>);</a:t>
            </a:r>
          </a:p>
          <a:p>
            <a:r>
              <a:rPr lang="it-IT" sz="2400" dirty="0">
                <a:solidFill>
                  <a:srgbClr val="001080"/>
                </a:solidFill>
                <a:latin typeface="Consolas" panose="020B0609020204030204" pitchFamily="49" charset="0"/>
              </a:rPr>
              <a:t>pizza3</a:t>
            </a:r>
            <a:r>
              <a:rPr lang="it-IT" sz="2400" dirty="0">
                <a:solidFill>
                  <a:srgbClr val="3B3B3B"/>
                </a:solidFill>
                <a:latin typeface="Consolas" panose="020B0609020204030204" pitchFamily="49" charset="0"/>
              </a:rPr>
              <a:t> </a:t>
            </a:r>
            <a:r>
              <a:rPr lang="it-IT" sz="2400" dirty="0">
                <a:solidFill>
                  <a:srgbClr val="000000"/>
                </a:solidFill>
                <a:latin typeface="Consolas" panose="020B0609020204030204" pitchFamily="49" charset="0"/>
              </a:rPr>
              <a:t>=</a:t>
            </a:r>
            <a:r>
              <a:rPr lang="it-IT" sz="2400" dirty="0">
                <a:solidFill>
                  <a:srgbClr val="3B3B3B"/>
                </a:solidFill>
                <a:latin typeface="Consolas" panose="020B0609020204030204" pitchFamily="49" charset="0"/>
              </a:rPr>
              <a:t> </a:t>
            </a:r>
            <a:r>
              <a:rPr lang="it-IT" sz="2400" dirty="0">
                <a:solidFill>
                  <a:srgbClr val="0000FF"/>
                </a:solidFill>
                <a:latin typeface="Consolas" panose="020B0609020204030204" pitchFamily="49" charset="0"/>
              </a:rPr>
              <a:t>new</a:t>
            </a:r>
            <a:r>
              <a:rPr lang="it-IT" sz="2400" dirty="0">
                <a:solidFill>
                  <a:srgbClr val="3B3B3B"/>
                </a:solidFill>
                <a:latin typeface="Consolas" panose="020B0609020204030204" pitchFamily="49" charset="0"/>
              </a:rPr>
              <a:t> </a:t>
            </a:r>
            <a:r>
              <a:rPr lang="it-IT" sz="2400" dirty="0">
                <a:solidFill>
                  <a:srgbClr val="795E26"/>
                </a:solidFill>
                <a:latin typeface="Consolas" panose="020B0609020204030204" pitchFamily="49" charset="0"/>
              </a:rPr>
              <a:t>CheesePizza</a:t>
            </a:r>
            <a:r>
              <a:rPr lang="it-IT" sz="2400" dirty="0">
                <a:solidFill>
                  <a:srgbClr val="3B3B3B"/>
                </a:solidFill>
                <a:latin typeface="Consolas" panose="020B0609020204030204" pitchFamily="49" charset="0"/>
              </a:rPr>
              <a:t>(</a:t>
            </a:r>
            <a:r>
              <a:rPr lang="it-IT" sz="2400" dirty="0">
                <a:solidFill>
                  <a:srgbClr val="001080"/>
                </a:solidFill>
                <a:latin typeface="Consolas" panose="020B0609020204030204" pitchFamily="49" charset="0"/>
              </a:rPr>
              <a:t>pizza3</a:t>
            </a:r>
            <a:r>
              <a:rPr lang="it-IT" sz="2400" dirty="0" smtClean="0">
                <a:solidFill>
                  <a:srgbClr val="3B3B3B"/>
                </a:solidFill>
                <a:latin typeface="Consolas" panose="020B0609020204030204" pitchFamily="49" charset="0"/>
              </a:rPr>
              <a:t>);</a:t>
            </a:r>
          </a:p>
          <a:p>
            <a:endParaRPr lang="it-IT" sz="2400" b="0" dirty="0">
              <a:solidFill>
                <a:srgbClr val="3B3B3B"/>
              </a:solidFill>
              <a:effectLst/>
              <a:latin typeface="Consolas" panose="020B0609020204030204" pitchFamily="49" charset="0"/>
            </a:endParaRPr>
          </a:p>
          <a:p>
            <a:pPr algn="just"/>
            <a:r>
              <a:rPr lang="ru-RU" sz="2400" dirty="0">
                <a:latin typeface="Bookman Old Style" panose="02050604050505020204" pitchFamily="18" charset="0"/>
              </a:rPr>
              <a:t>Сначала объект </a:t>
            </a:r>
            <a:r>
              <a:rPr lang="ru-RU" sz="2400" dirty="0" err="1">
                <a:latin typeface="Bookman Old Style" panose="02050604050505020204" pitchFamily="18" charset="0"/>
              </a:rPr>
              <a:t>BulgerianPizza</a:t>
            </a:r>
            <a:r>
              <a:rPr lang="ru-RU" sz="2400" dirty="0">
                <a:latin typeface="Bookman Old Style" panose="02050604050505020204" pitchFamily="18" charset="0"/>
              </a:rPr>
              <a:t> обертывается декоратором </a:t>
            </a:r>
            <a:r>
              <a:rPr lang="ru-RU" sz="2400" dirty="0" err="1">
                <a:latin typeface="Bookman Old Style" panose="02050604050505020204" pitchFamily="18" charset="0"/>
              </a:rPr>
              <a:t>TomatoPizza</a:t>
            </a:r>
            <a:r>
              <a:rPr lang="ru-RU" sz="2400" dirty="0">
                <a:latin typeface="Bookman Old Style" panose="02050604050505020204" pitchFamily="18" charset="0"/>
              </a:rPr>
              <a:t>, а затем </a:t>
            </a:r>
            <a:r>
              <a:rPr lang="ru-RU" sz="2400" dirty="0" err="1">
                <a:latin typeface="Bookman Old Style" panose="02050604050505020204" pitchFamily="18" charset="0"/>
              </a:rPr>
              <a:t>CheesePizza</a:t>
            </a:r>
            <a:r>
              <a:rPr lang="ru-RU" sz="2400" dirty="0">
                <a:latin typeface="Bookman Old Style" panose="02050604050505020204" pitchFamily="18" charset="0"/>
              </a:rPr>
              <a:t>. И таких обертываний мы можем сделать множество. Просто достаточно унаследовать от декоратора класс, который будет определять дополнительный функционал.</a:t>
            </a:r>
          </a:p>
          <a:p>
            <a:pPr algn="just"/>
            <a:endParaRPr lang="ru-RU" sz="2400" dirty="0">
              <a:latin typeface="Bookman Old Style" panose="02050604050505020204" pitchFamily="18" charset="0"/>
            </a:endParaRPr>
          </a:p>
          <a:p>
            <a:pPr algn="just"/>
            <a:r>
              <a:rPr lang="ru-RU" sz="2400" dirty="0">
                <a:latin typeface="Bookman Old Style" panose="02050604050505020204" pitchFamily="18" charset="0"/>
              </a:rPr>
              <a:t>А если бы мы использовали наследование, то в данном случае только для двух видов пицц с двумя добавками нам бы пришлось создать восемь различных классов, которые бы описывали все возможные комбинации. Поэтому декораторы являются более предпочтительным в данном случае методом.</a:t>
            </a:r>
            <a:endParaRPr lang="it-IT" sz="2400" b="0" dirty="0">
              <a:effectLst/>
              <a:latin typeface="Bookman Old Style" panose="02050604050505020204" pitchFamily="18" charset="0"/>
            </a:endParaRPr>
          </a:p>
        </p:txBody>
      </p:sp>
    </p:spTree>
    <p:extLst>
      <p:ext uri="{BB962C8B-B14F-4D97-AF65-F5344CB8AC3E}">
        <p14:creationId xmlns:p14="http://schemas.microsoft.com/office/powerpoint/2010/main" val="4186865117"/>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рямоугольник 2"/>
          <p:cNvSpPr/>
          <p:nvPr/>
        </p:nvSpPr>
        <p:spPr>
          <a:xfrm>
            <a:off x="333375" y="219075"/>
            <a:ext cx="11610975" cy="2308324"/>
          </a:xfrm>
          <a:prstGeom prst="rect">
            <a:avLst/>
          </a:prstGeom>
        </p:spPr>
        <p:txBody>
          <a:bodyPr wrap="square">
            <a:spAutoFit/>
          </a:bodyPr>
          <a:lstStyle/>
          <a:p>
            <a:pPr algn="just">
              <a:lnSpc>
                <a:spcPct val="150000"/>
              </a:lnSpc>
            </a:pPr>
            <a:r>
              <a:rPr lang="ru-RU" sz="2400" b="1" dirty="0">
                <a:latin typeface="Bookman Old Style" panose="02050604050505020204" pitchFamily="18" charset="0"/>
              </a:rPr>
              <a:t>Картинки взяты с сайта:</a:t>
            </a:r>
          </a:p>
          <a:p>
            <a:pPr algn="just">
              <a:lnSpc>
                <a:spcPct val="150000"/>
              </a:lnSpc>
            </a:pPr>
            <a:r>
              <a:rPr lang="en-US" sz="2400" b="1" dirty="0">
                <a:latin typeface="Bookman Old Style" panose="02050604050505020204" pitchFamily="18" charset="0"/>
                <a:hlinkClick r:id="rId2"/>
              </a:rPr>
              <a:t>https://habr.com/ru/companies/productivity_inside/articles/505430/</a:t>
            </a:r>
            <a:r>
              <a:rPr lang="ru-RU" sz="2400" b="1" dirty="0">
                <a:latin typeface="Bookman Old Style" panose="02050604050505020204" pitchFamily="18" charset="0"/>
              </a:rPr>
              <a:t> </a:t>
            </a:r>
            <a:endParaRPr lang="ru-RU" sz="2400" b="1" dirty="0" smtClean="0">
              <a:latin typeface="Bookman Old Style" panose="02050604050505020204" pitchFamily="18" charset="0"/>
            </a:endParaRPr>
          </a:p>
          <a:p>
            <a:pPr algn="ctr"/>
            <a:endParaRPr lang="ru-RU" sz="2400" b="1" dirty="0" smtClean="0">
              <a:latin typeface="Bookman Old Style" panose="02050604050505020204" pitchFamily="18" charset="0"/>
            </a:endParaRPr>
          </a:p>
          <a:p>
            <a:pPr algn="ctr"/>
            <a:r>
              <a:rPr lang="ru-RU" sz="2400" b="1" dirty="0" smtClean="0">
                <a:latin typeface="Bookman Old Style" panose="02050604050505020204" pitchFamily="18" charset="0"/>
              </a:rPr>
              <a:t>Ссылки </a:t>
            </a:r>
            <a:r>
              <a:rPr lang="ru-RU" sz="2400" b="1" dirty="0">
                <a:latin typeface="Bookman Old Style" panose="02050604050505020204" pitchFamily="18" charset="0"/>
              </a:rPr>
              <a:t>на литературу</a:t>
            </a:r>
          </a:p>
          <a:p>
            <a:pPr algn="just"/>
            <a:r>
              <a:rPr lang="ru-RU" sz="2400" b="1" dirty="0">
                <a:latin typeface="Bookman Old Style" panose="02050604050505020204" pitchFamily="18" charset="0"/>
              </a:rPr>
              <a:t>Паттерны: </a:t>
            </a:r>
            <a:r>
              <a:rPr lang="it-IT" sz="2400" dirty="0">
                <a:latin typeface="Bookman Old Style" panose="02050604050505020204" pitchFamily="18" charset="0"/>
                <a:hlinkClick r:id="rId3"/>
              </a:rPr>
              <a:t>https://</a:t>
            </a:r>
            <a:r>
              <a:rPr lang="it-IT" sz="2400" dirty="0" smtClean="0">
                <a:latin typeface="Bookman Old Style" panose="02050604050505020204" pitchFamily="18" charset="0"/>
                <a:hlinkClick r:id="rId3"/>
              </a:rPr>
              <a:t>metanit.com/sharp/patterns/1.1.php</a:t>
            </a:r>
            <a:endParaRPr lang="ru-RU" sz="2400" dirty="0">
              <a:latin typeface="Bookman Old Style" panose="02050604050505020204" pitchFamily="18" charset="0"/>
            </a:endParaRPr>
          </a:p>
        </p:txBody>
      </p:sp>
    </p:spTree>
    <p:extLst>
      <p:ext uri="{BB962C8B-B14F-4D97-AF65-F5344CB8AC3E}">
        <p14:creationId xmlns:p14="http://schemas.microsoft.com/office/powerpoint/2010/main" val="14710882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graphicFrame>
        <p:nvGraphicFramePr>
          <p:cNvPr id="2" name="Таблица 1"/>
          <p:cNvGraphicFramePr>
            <a:graphicFrameLocks noGrp="1"/>
          </p:cNvGraphicFramePr>
          <p:nvPr>
            <p:extLst>
              <p:ext uri="{D42A27DB-BD31-4B8C-83A1-F6EECF244321}">
                <p14:modId xmlns:p14="http://schemas.microsoft.com/office/powerpoint/2010/main" val="1248119362"/>
              </p:ext>
            </p:extLst>
          </p:nvPr>
        </p:nvGraphicFramePr>
        <p:xfrm>
          <a:off x="326064" y="0"/>
          <a:ext cx="11497341" cy="6680190"/>
        </p:xfrm>
        <a:graphic>
          <a:graphicData uri="http://schemas.openxmlformats.org/drawingml/2006/table">
            <a:tbl>
              <a:tblPr/>
              <a:tblGrid>
                <a:gridCol w="2137787">
                  <a:extLst>
                    <a:ext uri="{9D8B030D-6E8A-4147-A177-3AD203B41FA5}">
                      <a16:colId xmlns:a16="http://schemas.microsoft.com/office/drawing/2014/main" xmlns="" val="2643699640"/>
                    </a:ext>
                  </a:extLst>
                </a:gridCol>
                <a:gridCol w="9359554">
                  <a:extLst>
                    <a:ext uri="{9D8B030D-6E8A-4147-A177-3AD203B41FA5}">
                      <a16:colId xmlns:a16="http://schemas.microsoft.com/office/drawing/2014/main" xmlns="" val="4121282633"/>
                    </a:ext>
                  </a:extLst>
                </a:gridCol>
              </a:tblGrid>
              <a:tr h="56360">
                <a:tc>
                  <a:txBody>
                    <a:bodyPr/>
                    <a:lstStyle/>
                    <a:p>
                      <a:pPr algn="ctr" fontAlgn="t"/>
                      <a:r>
                        <a:rPr lang="ru-RU" sz="2400" b="1" dirty="0" smtClean="0">
                          <a:effectLst/>
                          <a:latin typeface="Bookman Old Style" panose="02050604050505020204" pitchFamily="18" charset="0"/>
                        </a:rPr>
                        <a:t>Принцип</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t"/>
                      <a:r>
                        <a:rPr lang="ru-RU" sz="2400" b="1">
                          <a:effectLst/>
                          <a:latin typeface="Bookman Old Style" panose="02050604050505020204" pitchFamily="18" charset="0"/>
                        </a:rPr>
                        <a:t>Пояснение, источник</a:t>
                      </a:r>
                      <a:endParaRPr lang="ru-RU" sz="240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xmlns="" val="3155354724"/>
                  </a:ext>
                </a:extLst>
              </a:tr>
              <a:tr h="167537">
                <a:tc>
                  <a:txBody>
                    <a:bodyPr/>
                    <a:lstStyle/>
                    <a:p>
                      <a:pPr algn="l" fontAlgn="t"/>
                      <a:r>
                        <a:rPr lang="en-US" sz="2400" dirty="0" smtClean="0">
                          <a:effectLst/>
                          <a:latin typeface="Bookman Old Style" panose="02050604050505020204" pitchFamily="18" charset="0"/>
                        </a:rPr>
                        <a:t>LKP</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dirty="0">
                          <a:effectLst/>
                          <a:latin typeface="Bookman Old Style" panose="02050604050505020204" pitchFamily="18" charset="0"/>
                        </a:rPr>
                        <a:t>Principle of Least Knowledge / </a:t>
                      </a:r>
                      <a:r>
                        <a:rPr lang="ru-RU" sz="2400" dirty="0">
                          <a:effectLst/>
                          <a:latin typeface="Bookman Old Style" panose="02050604050505020204" pitchFamily="18" charset="0"/>
                        </a:rPr>
                        <a:t>Принцип наименьшего знания, аналог </a:t>
                      </a:r>
                      <a:r>
                        <a:rPr lang="en-US" sz="2400" dirty="0" err="1">
                          <a:effectLst/>
                          <a:latin typeface="Bookman Old Style" panose="02050604050505020204" pitchFamily="18" charset="0"/>
                        </a:rPr>
                        <a:t>LoD</a:t>
                      </a:r>
                      <a:r>
                        <a:rPr lang="en-US" sz="2400" dirty="0">
                          <a:effectLst/>
                          <a:latin typeface="Bookman Old Style" panose="02050604050505020204" pitchFamily="18" charset="0"/>
                        </a:rPr>
                        <a:t/>
                      </a:r>
                      <a:br>
                        <a:rPr lang="en-US" sz="2400" dirty="0">
                          <a:effectLst/>
                          <a:latin typeface="Bookman Old Style" panose="02050604050505020204" pitchFamily="18" charset="0"/>
                        </a:rPr>
                      </a:br>
                      <a:r>
                        <a:rPr lang="ru-RU" sz="2400" dirty="0" smtClean="0">
                          <a:effectLst/>
                          <a:latin typeface="Bookman Old Style" panose="02050604050505020204" pitchFamily="18" charset="0"/>
                        </a:rPr>
                        <a:t>Объект должен иметь как можно меньше представления о структуре и свойствах чего угодно (включая собственные подкомпоненты)</a:t>
                      </a:r>
                      <a:endParaRPr lang="en-US"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3"/>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xmlns="" val="3180948748"/>
                  </a:ext>
                </a:extLst>
              </a:tr>
              <a:tr h="167537">
                <a:tc>
                  <a:txBody>
                    <a:bodyPr/>
                    <a:lstStyle/>
                    <a:p>
                      <a:pPr algn="l" fontAlgn="t"/>
                      <a:r>
                        <a:rPr lang="en-US" sz="2400">
                          <a:effectLst/>
                          <a:latin typeface="Bookman Old Style" panose="02050604050505020204" pitchFamily="18" charset="0"/>
                        </a:rPr>
                        <a:t>Okkama Razor</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Бритва Оккама: </a:t>
                      </a:r>
                      <a:r>
                        <a:rPr lang="ru-RU" sz="2400" dirty="0" smtClean="0">
                          <a:effectLst/>
                          <a:latin typeface="Bookman Old Style" panose="02050604050505020204" pitchFamily="18" charset="0"/>
                        </a:rPr>
                        <a:t>«Не следует множить сущности без необходимости»</a:t>
                      </a:r>
                      <a:r>
                        <a:rPr lang="ru-RU" sz="2400" dirty="0">
                          <a:effectLst/>
                          <a:latin typeface="Bookman Old Style" panose="02050604050505020204" pitchFamily="18" charset="0"/>
                        </a:rPr>
                        <a:t/>
                      </a:r>
                      <a:br>
                        <a:rPr lang="ru-RU" sz="2400" dirty="0">
                          <a:effectLst/>
                          <a:latin typeface="Bookman Old Style" panose="02050604050505020204" pitchFamily="18" charset="0"/>
                        </a:rPr>
                      </a:b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4"/>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xmlns="" val="2817317163"/>
                  </a:ext>
                </a:extLst>
              </a:tr>
              <a:tr h="167537">
                <a:tc>
                  <a:txBody>
                    <a:bodyPr/>
                    <a:lstStyle/>
                    <a:p>
                      <a:pPr algn="l" fontAlgn="t"/>
                      <a:r>
                        <a:rPr lang="en-US" sz="2400">
                          <a:effectLst/>
                          <a:latin typeface="Bookman Old Style" panose="02050604050505020204" pitchFamily="18" charset="0"/>
                        </a:rPr>
                        <a:t>Principle of Least Astonishment</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Правило наименьшего удивления, </a:t>
                      </a:r>
                      <a:r>
                        <a:rPr lang="ru-RU" sz="2400" dirty="0" err="1">
                          <a:effectLst/>
                          <a:latin typeface="Bookman Old Style" panose="02050604050505020204" pitchFamily="18" charset="0"/>
                        </a:rPr>
                        <a:t>principle</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of</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least</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surpris</a:t>
                      </a:r>
                      <a:r>
                        <a:rPr lang="ru-RU" sz="2400" dirty="0">
                          <a:effectLst/>
                          <a:latin typeface="Bookman Old Style" panose="02050604050505020204" pitchFamily="18" charset="0"/>
                        </a:rPr>
                        <a:t>.</a:t>
                      </a:r>
                      <a:br>
                        <a:rPr lang="ru-RU" sz="2400" dirty="0">
                          <a:effectLst/>
                          <a:latin typeface="Bookman Old Style" panose="02050604050505020204" pitchFamily="18" charset="0"/>
                        </a:rPr>
                      </a:b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5"/>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xmlns="" val="980559201"/>
                  </a:ext>
                </a:extLst>
              </a:tr>
              <a:tr h="167537">
                <a:tc>
                  <a:txBody>
                    <a:bodyPr/>
                    <a:lstStyle/>
                    <a:p>
                      <a:pPr algn="l" fontAlgn="t"/>
                      <a:r>
                        <a:rPr lang="ru-RU" sz="2400">
                          <a:effectLst/>
                          <a:latin typeface="Bookman Old Style" panose="02050604050505020204" pitchFamily="18" charset="0"/>
                        </a:rPr>
                        <a:t>Принцип Эйнштейна</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Сделай настолько просто, насколько возможно, но не проще</a:t>
                      </a:r>
                      <a:br>
                        <a:rPr lang="ru-RU" sz="2400" dirty="0">
                          <a:effectLst/>
                          <a:latin typeface="Bookman Old Style" panose="02050604050505020204" pitchFamily="18" charset="0"/>
                        </a:rPr>
                      </a:b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6"/>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xmlns="" val="2517337531"/>
                  </a:ext>
                </a:extLst>
              </a:tr>
            </a:tbl>
          </a:graphicData>
        </a:graphic>
      </p:graphicFrame>
    </p:spTree>
    <p:extLst>
      <p:ext uri="{BB962C8B-B14F-4D97-AF65-F5344CB8AC3E}">
        <p14:creationId xmlns:p14="http://schemas.microsoft.com/office/powerpoint/2010/main" val="271001787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graphicFrame>
        <p:nvGraphicFramePr>
          <p:cNvPr id="2" name="Таблица 1"/>
          <p:cNvGraphicFramePr>
            <a:graphicFrameLocks noGrp="1"/>
          </p:cNvGraphicFramePr>
          <p:nvPr>
            <p:extLst>
              <p:ext uri="{D42A27DB-BD31-4B8C-83A1-F6EECF244321}">
                <p14:modId xmlns:p14="http://schemas.microsoft.com/office/powerpoint/2010/main" val="4161367621"/>
              </p:ext>
            </p:extLst>
          </p:nvPr>
        </p:nvGraphicFramePr>
        <p:xfrm>
          <a:off x="276446" y="0"/>
          <a:ext cx="11518605" cy="6333732"/>
        </p:xfrm>
        <a:graphic>
          <a:graphicData uri="http://schemas.openxmlformats.org/drawingml/2006/table">
            <a:tbl>
              <a:tblPr/>
              <a:tblGrid>
                <a:gridCol w="2186735">
                  <a:extLst>
                    <a:ext uri="{9D8B030D-6E8A-4147-A177-3AD203B41FA5}">
                      <a16:colId xmlns:a16="http://schemas.microsoft.com/office/drawing/2014/main" xmlns="" val="2643699640"/>
                    </a:ext>
                  </a:extLst>
                </a:gridCol>
                <a:gridCol w="9331870">
                  <a:extLst>
                    <a:ext uri="{9D8B030D-6E8A-4147-A177-3AD203B41FA5}">
                      <a16:colId xmlns:a16="http://schemas.microsoft.com/office/drawing/2014/main" xmlns="" val="4121282633"/>
                    </a:ext>
                  </a:extLst>
                </a:gridCol>
              </a:tblGrid>
              <a:tr h="56360">
                <a:tc>
                  <a:txBody>
                    <a:bodyPr/>
                    <a:lstStyle/>
                    <a:p>
                      <a:pPr algn="ctr" fontAlgn="t"/>
                      <a:r>
                        <a:rPr lang="ru-RU" sz="2400" b="1" dirty="0" smtClean="0">
                          <a:effectLst/>
                          <a:latin typeface="Bookman Old Style" panose="02050604050505020204" pitchFamily="18" charset="0"/>
                        </a:rPr>
                        <a:t>Принцип</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t"/>
                      <a:r>
                        <a:rPr lang="ru-RU" sz="2400" b="1">
                          <a:effectLst/>
                          <a:latin typeface="Bookman Old Style" panose="02050604050505020204" pitchFamily="18" charset="0"/>
                        </a:rPr>
                        <a:t>Пояснение, источник</a:t>
                      </a:r>
                      <a:endParaRPr lang="ru-RU" sz="240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xmlns="" val="3155354724"/>
                  </a:ext>
                </a:extLst>
              </a:tr>
              <a:tr h="93419">
                <a:tc>
                  <a:txBody>
                    <a:bodyPr/>
                    <a:lstStyle/>
                    <a:p>
                      <a:pPr algn="l" fontAlgn="t"/>
                      <a:r>
                        <a:rPr lang="ru-RU" sz="2400" dirty="0">
                          <a:effectLst/>
                          <a:latin typeface="Bookman Old Style" panose="02050604050505020204" pitchFamily="18" charset="0"/>
                        </a:rPr>
                        <a:t>Римский принцип</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Разделяй и </a:t>
                      </a:r>
                      <a:r>
                        <a:rPr lang="ru-RU" sz="2400" dirty="0" smtClean="0">
                          <a:effectLst/>
                          <a:latin typeface="Bookman Old Style" panose="02050604050505020204" pitchFamily="18" charset="0"/>
                        </a:rPr>
                        <a:t>властвуй – разбиение задачи на подзадачи</a:t>
                      </a:r>
                      <a:endParaRPr lang="ru-RU" sz="2400" dirty="0">
                        <a:effectLst/>
                        <a:latin typeface="Bookman Old Style" panose="02050604050505020204" pitchFamily="18" charset="0"/>
                      </a:endParaRPr>
                    </a:p>
                    <a:p>
                      <a:pPr algn="l" fontAlgn="t"/>
                      <a:r>
                        <a:rPr lang="ru-RU" sz="2400" i="1" dirty="0">
                          <a:effectLst/>
                          <a:latin typeface="Bookman Old Style" panose="02050604050505020204" pitchFamily="18" charset="0"/>
                        </a:rPr>
                        <a:t>Источник: </a:t>
                      </a:r>
                      <a:r>
                        <a:rPr lang="ru-RU" sz="2400" i="1" dirty="0" err="1">
                          <a:effectLst/>
                          <a:latin typeface="Bookman Old Style" panose="02050604050505020204" pitchFamily="18" charset="0"/>
                        </a:rPr>
                        <a:t>The</a:t>
                      </a:r>
                      <a:r>
                        <a:rPr lang="ru-RU" sz="2400" i="1" dirty="0">
                          <a:effectLst/>
                          <a:latin typeface="Bookman Old Style" panose="02050604050505020204" pitchFamily="18" charset="0"/>
                        </a:rPr>
                        <a:t> </a:t>
                      </a:r>
                      <a:r>
                        <a:rPr lang="ru-RU" sz="2400" i="1" dirty="0" err="1">
                          <a:effectLst/>
                          <a:latin typeface="Bookman Old Style" panose="02050604050505020204" pitchFamily="18" charset="0"/>
                        </a:rPr>
                        <a:t>Yale</a:t>
                      </a:r>
                      <a:r>
                        <a:rPr lang="ru-RU" sz="2400" i="1" dirty="0">
                          <a:effectLst/>
                          <a:latin typeface="Bookman Old Style" panose="02050604050505020204" pitchFamily="18" charset="0"/>
                        </a:rPr>
                        <a:t> </a:t>
                      </a:r>
                      <a:r>
                        <a:rPr lang="ru-RU" sz="2400" i="1" dirty="0" err="1">
                          <a:effectLst/>
                          <a:latin typeface="Bookman Old Style" panose="02050604050505020204" pitchFamily="18" charset="0"/>
                        </a:rPr>
                        <a:t>Book</a:t>
                      </a:r>
                      <a:r>
                        <a:rPr lang="ru-RU" sz="2400" i="1" dirty="0">
                          <a:effectLst/>
                          <a:latin typeface="Bookman Old Style" panose="02050604050505020204" pitchFamily="18" charset="0"/>
                        </a:rPr>
                        <a:t> </a:t>
                      </a:r>
                      <a:r>
                        <a:rPr lang="ru-RU" sz="2400" i="1" dirty="0" err="1">
                          <a:effectLst/>
                          <a:latin typeface="Bookman Old Style" panose="02050604050505020204" pitchFamily="18" charset="0"/>
                        </a:rPr>
                        <a:t>of</a:t>
                      </a:r>
                      <a:r>
                        <a:rPr lang="ru-RU" sz="2400" i="1" dirty="0">
                          <a:effectLst/>
                          <a:latin typeface="Bookman Old Style" panose="02050604050505020204" pitchFamily="18" charset="0"/>
                        </a:rPr>
                        <a:t> </a:t>
                      </a:r>
                      <a:r>
                        <a:rPr lang="ru-RU" sz="2400" i="1" dirty="0" err="1">
                          <a:effectLst/>
                          <a:latin typeface="Bookman Old Style" panose="02050604050505020204" pitchFamily="18" charset="0"/>
                        </a:rPr>
                        <a:t>Quotations</a:t>
                      </a:r>
                      <a:r>
                        <a:rPr lang="ru-RU" sz="2400" i="1" dirty="0">
                          <a:effectLst/>
                          <a:latin typeface="Bookman Old Style" panose="02050604050505020204" pitchFamily="18" charset="0"/>
                        </a:rPr>
                        <a:t>, 2006, p. 610</a:t>
                      </a:r>
                      <a:r>
                        <a:rPr lang="ru-RU" sz="2400" dirty="0">
                          <a:effectLst/>
                          <a:latin typeface="Bookman Old Style" panose="02050604050505020204" pitchFamily="18" charset="0"/>
                        </a:rPr>
                        <a:t>.</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xmlns="" val="1928666016"/>
                  </a:ext>
                </a:extLst>
              </a:tr>
              <a:tr h="130478">
                <a:tc>
                  <a:txBody>
                    <a:bodyPr/>
                    <a:lstStyle/>
                    <a:p>
                      <a:pPr algn="l" fontAlgn="t"/>
                      <a:r>
                        <a:rPr lang="ru-RU" sz="2400">
                          <a:effectLst/>
                          <a:latin typeface="Bookman Old Style" panose="02050604050505020204" pitchFamily="18" charset="0"/>
                        </a:rPr>
                        <a:t>Принцип Калашникова</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Избыточная сложность </a:t>
                      </a:r>
                      <a:r>
                        <a:rPr lang="ru-RU" sz="2400" dirty="0" smtClean="0">
                          <a:effectLst/>
                          <a:latin typeface="Bookman Old Style" panose="02050604050505020204" pitchFamily="18" charset="0"/>
                        </a:rPr>
                        <a:t>– </a:t>
                      </a:r>
                      <a:r>
                        <a:rPr lang="ru-RU" sz="2400" dirty="0">
                          <a:effectLst/>
                          <a:latin typeface="Bookman Old Style" panose="02050604050505020204" pitchFamily="18" charset="0"/>
                        </a:rPr>
                        <a:t>это </a:t>
                      </a:r>
                      <a:r>
                        <a:rPr lang="ru-RU" sz="2400" dirty="0" smtClean="0">
                          <a:effectLst/>
                          <a:latin typeface="Bookman Old Style" panose="02050604050505020204" pitchFamily="18" charset="0"/>
                        </a:rPr>
                        <a:t>уязвимость</a:t>
                      </a: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3"/>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xmlns="" val="1323279861"/>
                  </a:ext>
                </a:extLst>
              </a:tr>
              <a:tr h="130478">
                <a:tc>
                  <a:txBody>
                    <a:bodyPr/>
                    <a:lstStyle/>
                    <a:p>
                      <a:pPr algn="l" fontAlgn="t"/>
                      <a:r>
                        <a:rPr lang="en-US" sz="2400" dirty="0">
                          <a:effectLst/>
                          <a:latin typeface="Bookman Old Style" panose="02050604050505020204" pitchFamily="18" charset="0"/>
                        </a:rPr>
                        <a:t>Tell-Don't-Ask</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Говори, не спрашивай</a:t>
                      </a:r>
                      <a:r>
                        <a:rPr lang="ru-RU" sz="2400" dirty="0" smtClean="0">
                          <a:effectLst/>
                          <a:latin typeface="Bookman Old Style" panose="02050604050505020204" pitchFamily="18" charset="0"/>
                        </a:rPr>
                        <a:t>. Вместо того, чтобы спрашивать данные у объекта, мы должны сказать объекту что с ними делать.</a:t>
                      </a: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4"/>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xmlns="" val="2204404315"/>
                  </a:ext>
                </a:extLst>
              </a:tr>
              <a:tr h="204596">
                <a:tc>
                  <a:txBody>
                    <a:bodyPr/>
                    <a:lstStyle/>
                    <a:p>
                      <a:pPr algn="l" fontAlgn="t"/>
                      <a:r>
                        <a:rPr lang="en-US" sz="2400" dirty="0">
                          <a:effectLst/>
                          <a:latin typeface="Bookman Old Style" panose="02050604050505020204" pitchFamily="18" charset="0"/>
                        </a:rPr>
                        <a:t>CQS</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err="1">
                          <a:effectLst/>
                          <a:latin typeface="Bookman Old Style" panose="02050604050505020204" pitchFamily="18" charset="0"/>
                        </a:rPr>
                        <a:t>Command-query</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Separation</a:t>
                      </a:r>
                      <a:r>
                        <a:rPr lang="ru-RU" sz="2400" dirty="0">
                          <a:effectLst/>
                          <a:latin typeface="Bookman Old Style" panose="02050604050505020204" pitchFamily="18" charset="0"/>
                        </a:rPr>
                        <a:t>: каждая функция является </a:t>
                      </a:r>
                      <a:r>
                        <a:rPr lang="ru-RU" sz="2400" dirty="0" smtClean="0">
                          <a:effectLst/>
                          <a:latin typeface="Bookman Old Style" panose="02050604050505020204" pitchFamily="18" charset="0"/>
                        </a:rPr>
                        <a:t>ЛИБО командой </a:t>
                      </a:r>
                      <a:r>
                        <a:rPr lang="ru-RU" sz="2400" dirty="0">
                          <a:effectLst/>
                          <a:latin typeface="Bookman Old Style" panose="02050604050505020204" pitchFamily="18" charset="0"/>
                        </a:rPr>
                        <a:t>(</a:t>
                      </a:r>
                      <a:r>
                        <a:rPr lang="ru-RU" sz="2400" dirty="0" err="1">
                          <a:effectLst/>
                          <a:latin typeface="Bookman Old Style" panose="02050604050505020204" pitchFamily="18" charset="0"/>
                        </a:rPr>
                        <a:t>command</a:t>
                      </a:r>
                      <a:r>
                        <a:rPr lang="ru-RU" sz="2400" dirty="0">
                          <a:effectLst/>
                          <a:latin typeface="Bookman Old Style" panose="02050604050505020204" pitchFamily="18" charset="0"/>
                        </a:rPr>
                        <a:t>), которая выполняет действие, </a:t>
                      </a:r>
                      <a:r>
                        <a:rPr lang="ru-RU" sz="2400" dirty="0" smtClean="0">
                          <a:effectLst/>
                          <a:latin typeface="Bookman Old Style" panose="02050604050505020204" pitchFamily="18" charset="0"/>
                        </a:rPr>
                        <a:t>ЛИБО запросом (</a:t>
                      </a:r>
                      <a:r>
                        <a:rPr lang="ru-RU" sz="2400" dirty="0" err="1" smtClean="0">
                          <a:effectLst/>
                          <a:latin typeface="Bookman Old Style" panose="02050604050505020204" pitchFamily="18" charset="0"/>
                        </a:rPr>
                        <a:t>query</a:t>
                      </a:r>
                      <a:r>
                        <a:rPr lang="ru-RU" sz="2400" dirty="0" smtClean="0">
                          <a:effectLst/>
                          <a:latin typeface="Bookman Old Style" panose="02050604050505020204" pitchFamily="18" charset="0"/>
                        </a:rPr>
                        <a:t>) для получения данных</a:t>
                      </a:r>
                      <a:r>
                        <a:rPr lang="ru-RU" sz="2400" dirty="0">
                          <a:effectLst/>
                          <a:latin typeface="Bookman Old Style" panose="02050604050505020204" pitchFamily="18" charset="0"/>
                        </a:rPr>
                        <a:t/>
                      </a:r>
                      <a:br>
                        <a:rPr lang="ru-RU" sz="2400" dirty="0">
                          <a:effectLst/>
                          <a:latin typeface="Bookman Old Style" panose="02050604050505020204" pitchFamily="18" charset="0"/>
                        </a:rPr>
                      </a:b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5"/>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xmlns="" val="2547692013"/>
                  </a:ext>
                </a:extLst>
              </a:tr>
              <a:tr h="130478">
                <a:tc>
                  <a:txBody>
                    <a:bodyPr/>
                    <a:lstStyle/>
                    <a:p>
                      <a:pPr algn="l" fontAlgn="t"/>
                      <a:r>
                        <a:rPr lang="en-US" sz="2400">
                          <a:effectLst/>
                          <a:latin typeface="Bookman Old Style" panose="02050604050505020204" pitchFamily="18" charset="0"/>
                        </a:rPr>
                        <a:t>Measure Twice and Cut Once</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Семь раз отмерь, один раз </a:t>
                      </a:r>
                      <a:r>
                        <a:rPr lang="ru-RU" sz="2400" dirty="0" smtClean="0">
                          <a:effectLst/>
                          <a:latin typeface="Bookman Old Style" panose="02050604050505020204" pitchFamily="18" charset="0"/>
                        </a:rPr>
                        <a:t>отрежь</a:t>
                      </a:r>
                      <a:br>
                        <a:rPr lang="ru-RU" sz="2400" dirty="0" smtClean="0">
                          <a:effectLst/>
                          <a:latin typeface="Bookman Old Style" panose="02050604050505020204" pitchFamily="18" charset="0"/>
                        </a:rPr>
                      </a:b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6"/>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xmlns="" val="1174533681"/>
                  </a:ext>
                </a:extLst>
              </a:tr>
            </a:tbl>
          </a:graphicData>
        </a:graphic>
      </p:graphicFrame>
    </p:spTree>
    <p:extLst>
      <p:ext uri="{BB962C8B-B14F-4D97-AF65-F5344CB8AC3E}">
        <p14:creationId xmlns:p14="http://schemas.microsoft.com/office/powerpoint/2010/main" val="83947618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graphicFrame>
        <p:nvGraphicFramePr>
          <p:cNvPr id="2" name="Таблица 1"/>
          <p:cNvGraphicFramePr>
            <a:graphicFrameLocks noGrp="1"/>
          </p:cNvGraphicFramePr>
          <p:nvPr>
            <p:extLst>
              <p:ext uri="{D42A27DB-BD31-4B8C-83A1-F6EECF244321}">
                <p14:modId xmlns:p14="http://schemas.microsoft.com/office/powerpoint/2010/main" val="1247590102"/>
              </p:ext>
            </p:extLst>
          </p:nvPr>
        </p:nvGraphicFramePr>
        <p:xfrm>
          <a:off x="0" y="0"/>
          <a:ext cx="12192000" cy="6134604"/>
        </p:xfrm>
        <a:graphic>
          <a:graphicData uri="http://schemas.openxmlformats.org/drawingml/2006/table">
            <a:tbl>
              <a:tblPr/>
              <a:tblGrid>
                <a:gridCol w="2305050">
                  <a:extLst>
                    <a:ext uri="{9D8B030D-6E8A-4147-A177-3AD203B41FA5}">
                      <a16:colId xmlns:a16="http://schemas.microsoft.com/office/drawing/2014/main" xmlns="" val="2643699640"/>
                    </a:ext>
                  </a:extLst>
                </a:gridCol>
                <a:gridCol w="9886950">
                  <a:extLst>
                    <a:ext uri="{9D8B030D-6E8A-4147-A177-3AD203B41FA5}">
                      <a16:colId xmlns:a16="http://schemas.microsoft.com/office/drawing/2014/main" xmlns="" val="4121282633"/>
                    </a:ext>
                  </a:extLst>
                </a:gridCol>
              </a:tblGrid>
              <a:tr h="56360">
                <a:tc>
                  <a:txBody>
                    <a:bodyPr/>
                    <a:lstStyle/>
                    <a:p>
                      <a:pPr algn="ctr" fontAlgn="t">
                        <a:lnSpc>
                          <a:spcPct val="100000"/>
                        </a:lnSpc>
                      </a:pPr>
                      <a:r>
                        <a:rPr lang="ru-RU" sz="2400" b="1" dirty="0">
                          <a:effectLst/>
                          <a:latin typeface="Bookman Old Style" panose="02050604050505020204" pitchFamily="18" charset="0"/>
                        </a:rPr>
                        <a:t>Принцип/ группа</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t">
                        <a:lnSpc>
                          <a:spcPct val="100000"/>
                        </a:lnSpc>
                      </a:pPr>
                      <a:r>
                        <a:rPr lang="ru-RU" sz="2400" b="1">
                          <a:effectLst/>
                          <a:latin typeface="Bookman Old Style" panose="02050604050505020204" pitchFamily="18" charset="0"/>
                        </a:rPr>
                        <a:t>Пояснение, источник</a:t>
                      </a:r>
                      <a:endParaRPr lang="ru-RU" sz="240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xmlns="" val="3155354724"/>
                  </a:ext>
                </a:extLst>
              </a:tr>
              <a:tr h="1427541">
                <a:tc>
                  <a:txBody>
                    <a:bodyPr/>
                    <a:lstStyle/>
                    <a:p>
                      <a:pPr algn="l" fontAlgn="t">
                        <a:lnSpc>
                          <a:spcPct val="100000"/>
                        </a:lnSpc>
                      </a:pPr>
                      <a:r>
                        <a:rPr lang="en-US" sz="2400" dirty="0">
                          <a:effectLst/>
                          <a:latin typeface="Bookman Old Style" panose="02050604050505020204" pitchFamily="18" charset="0"/>
                        </a:rPr>
                        <a:t>Unix-</a:t>
                      </a:r>
                      <a:r>
                        <a:rPr lang="ru-RU" sz="2400" dirty="0">
                          <a:effectLst/>
                          <a:latin typeface="Bookman Old Style" panose="02050604050505020204" pitchFamily="18" charset="0"/>
                        </a:rPr>
                        <a:t>философия</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lnSpc>
                          <a:spcPct val="100000"/>
                        </a:lnSpc>
                      </a:pPr>
                      <a:r>
                        <a:rPr lang="en-US" sz="2400" dirty="0" err="1">
                          <a:effectLst/>
                          <a:latin typeface="Bookman Old Style" panose="02050604050505020204" pitchFamily="18" charset="0"/>
                        </a:rPr>
                        <a:t>Группа</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принципов</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Состоит</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из</a:t>
                      </a:r>
                      <a:r>
                        <a:rPr lang="en-US" sz="2400" dirty="0">
                          <a:effectLst/>
                          <a:latin typeface="Bookman Old Style" panose="02050604050505020204" pitchFamily="18" charset="0"/>
                        </a:rPr>
                        <a:t> 17 </a:t>
                      </a:r>
                      <a:r>
                        <a:rPr lang="en-US" sz="2400" dirty="0" err="1">
                          <a:effectLst/>
                          <a:latin typeface="Bookman Old Style" panose="02050604050505020204" pitchFamily="18" charset="0"/>
                        </a:rPr>
                        <a:t>правил</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описанных</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Эриком</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Рэймондом</a:t>
                      </a:r>
                      <a:r>
                        <a:rPr lang="en-US" sz="2400" dirty="0">
                          <a:effectLst/>
                          <a:latin typeface="Bookman Old Style" panose="02050604050505020204" pitchFamily="18" charset="0"/>
                        </a:rPr>
                        <a:t> в </a:t>
                      </a:r>
                      <a:r>
                        <a:rPr lang="en-US" sz="2400" dirty="0" err="1">
                          <a:effectLst/>
                          <a:latin typeface="Bookman Old Style" panose="02050604050505020204" pitchFamily="18" charset="0"/>
                        </a:rPr>
                        <a:t>книге</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Искусство</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программирования</a:t>
                      </a:r>
                      <a:r>
                        <a:rPr lang="en-US" sz="2400" dirty="0">
                          <a:effectLst/>
                          <a:latin typeface="Bookman Old Style" panose="02050604050505020204" pitchFamily="18" charset="0"/>
                        </a:rPr>
                        <a:t> в Unix». </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Правило модульности: Пишите простые части, соединенные понятными интерфейсами.</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Правило ясности: Ясность лучше, чем продуманность.</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Правило композиции: Разрабатывайте программы так, чтобы они были связаны с другими программами.</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Правило простоты: Разрабатывайте для простоты; усложняйте только там, где это необходимо.</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Правило расширяемости: Создавайте дизайн для будущего, потому что оно наступит раньше, чем вы думаете.</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И</a:t>
                      </a:r>
                      <a:r>
                        <a:rPr lang="ru-RU" sz="2400" baseline="0" dirty="0" smtClean="0">
                          <a:effectLst/>
                          <a:latin typeface="Bookman Old Style" panose="02050604050505020204" pitchFamily="18" charset="0"/>
                          <a:ea typeface="Calibri" panose="020F0502020204030204" pitchFamily="34" charset="0"/>
                          <a:cs typeface="Times New Roman" panose="02020603050405020304" pitchFamily="18" charset="0"/>
                        </a:rPr>
                        <a:t> т.д.</a:t>
                      </a:r>
                      <a:endPar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endParaRPr>
                    </a:p>
                    <a:p>
                      <a:pPr fontAlgn="t">
                        <a:lnSpc>
                          <a:spcPct val="100000"/>
                        </a:lnSpc>
                      </a:pPr>
                      <a:r>
                        <a:rPr lang="en-US" sz="2400" i="1" u="sng" strike="noStrike" dirty="0" err="1" smtClean="0">
                          <a:effectLst/>
                          <a:latin typeface="Bookman Old Style" panose="02050604050505020204" pitchFamily="18" charset="0"/>
                          <a:hlinkClick r:id="rId3"/>
                        </a:rPr>
                        <a:t>Источник</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xmlns="" val="2368859787"/>
                  </a:ext>
                </a:extLst>
              </a:tr>
            </a:tbl>
          </a:graphicData>
        </a:graphic>
      </p:graphicFrame>
    </p:spTree>
    <p:extLst>
      <p:ext uri="{BB962C8B-B14F-4D97-AF65-F5344CB8AC3E}">
        <p14:creationId xmlns:p14="http://schemas.microsoft.com/office/powerpoint/2010/main" val="211411809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8" descr="Светлый диагональный 2"/>
          <p:cNvSpPr>
            <a:spLocks noChangeArrowheads="1"/>
          </p:cNvSpPr>
          <p:nvPr/>
        </p:nvSpPr>
        <p:spPr bwMode="auto">
          <a:xfrm>
            <a:off x="0" y="-1"/>
            <a:ext cx="12192000" cy="654357"/>
          </a:xfrm>
          <a:prstGeom prst="rect">
            <a:avLst/>
          </a:prstGeom>
          <a:pattFill prst="ltUpDiag">
            <a:fgClr>
              <a:schemeClr val="accent1">
                <a:lumMod val="40000"/>
                <a:lumOff val="60000"/>
              </a:schemeClr>
            </a:fgClr>
            <a:bgClr>
              <a:srgbClr val="FFFFFF"/>
            </a:bgClr>
          </a:pattFill>
          <a:ln w="15875" algn="ctr">
            <a:solidFill>
              <a:schemeClr val="accent5">
                <a:lumMod val="50000"/>
              </a:schemeClr>
            </a:solidFill>
            <a:miter lim="800000"/>
            <a:headEnd/>
            <a:tailEnd/>
          </a:ln>
          <a:effectLst/>
        </p:spPr>
        <p:txBody>
          <a:bodyPr vert="horz" wrap="square" lIns="18000" tIns="18000" rIns="18000" bIns="18000" numCol="1" anchor="ctr" anchorCtr="0" compatLnSpc="1">
            <a:prstTxWarp prst="textNoShape">
              <a:avLst/>
            </a:prstTxWarp>
          </a:bodyPr>
          <a:lstStyle/>
          <a:p>
            <a:pPr algn="ctr"/>
            <a:r>
              <a:rPr lang="ru-RU" sz="2800" b="1" dirty="0">
                <a:latin typeface="Bookman Old Style" panose="02050604050505020204" pitchFamily="18" charset="0"/>
              </a:rPr>
              <a:t>Принципы </a:t>
            </a:r>
            <a:r>
              <a:rPr lang="en-US" sz="2800" b="1" dirty="0">
                <a:latin typeface="Bookman Old Style" panose="02050604050505020204" pitchFamily="18" charset="0"/>
              </a:rPr>
              <a:t>SOLID</a:t>
            </a:r>
            <a:endParaRPr lang="ru-RU" sz="2800" b="1" dirty="0">
              <a:latin typeface="Bookman Old Style" panose="02050604050505020204" pitchFamily="18" charset="0"/>
            </a:endParaRPr>
          </a:p>
        </p:txBody>
      </p:sp>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311888" y="671691"/>
            <a:ext cx="11575312" cy="6186309"/>
          </a:xfrm>
          <a:prstGeom prst="rect">
            <a:avLst/>
          </a:prstGeom>
        </p:spPr>
        <p:txBody>
          <a:bodyPr wrap="square">
            <a:spAutoFit/>
          </a:bodyPr>
          <a:lstStyle/>
          <a:p>
            <a:pPr algn="just">
              <a:lnSpc>
                <a:spcPct val="150000"/>
              </a:lnSpc>
            </a:pPr>
            <a:r>
              <a:rPr lang="ru-RU" sz="2400" dirty="0" smtClean="0">
                <a:latin typeface="Bookman Old Style" panose="02050604050505020204" pitchFamily="18" charset="0"/>
              </a:rPr>
              <a:t>Термин </a:t>
            </a:r>
            <a:r>
              <a:rPr lang="ru-RU" sz="2400" dirty="0">
                <a:latin typeface="Bookman Old Style" panose="02050604050505020204" pitchFamily="18" charset="0"/>
              </a:rPr>
              <a:t>"</a:t>
            </a:r>
            <a:r>
              <a:rPr lang="ru-RU" sz="2400" b="1" dirty="0">
                <a:latin typeface="Bookman Old Style" panose="02050604050505020204" pitchFamily="18" charset="0"/>
              </a:rPr>
              <a:t>SOLID</a:t>
            </a:r>
            <a:r>
              <a:rPr lang="ru-RU" sz="2400" dirty="0">
                <a:latin typeface="Bookman Old Style" panose="02050604050505020204" pitchFamily="18" charset="0"/>
              </a:rPr>
              <a:t>" представляет собой </a:t>
            </a:r>
            <a:r>
              <a:rPr lang="ru-RU" sz="2400" b="1" dirty="0">
                <a:latin typeface="Bookman Old Style" panose="02050604050505020204" pitchFamily="18" charset="0"/>
              </a:rPr>
              <a:t>акроним</a:t>
            </a:r>
            <a:r>
              <a:rPr lang="ru-RU" sz="2400" dirty="0">
                <a:latin typeface="Bookman Old Style" panose="02050604050505020204" pitchFamily="18" charset="0"/>
              </a:rPr>
              <a:t> для набора практик проектирования программного кода и построения гибкой и адаптивной программы. Данный термин был введен известным американским специалистом в области программирования Робертом Мартином (</a:t>
            </a:r>
            <a:r>
              <a:rPr lang="ru-RU" sz="2400" dirty="0" err="1">
                <a:latin typeface="Bookman Old Style" panose="02050604050505020204" pitchFamily="18" charset="0"/>
              </a:rPr>
              <a:t>Robert</a:t>
            </a:r>
            <a:r>
              <a:rPr lang="ru-RU" sz="2400" dirty="0">
                <a:latin typeface="Bookman Old Style" panose="02050604050505020204" pitchFamily="18" charset="0"/>
              </a:rPr>
              <a:t> </a:t>
            </a:r>
            <a:r>
              <a:rPr lang="ru-RU" sz="2400" dirty="0" err="1">
                <a:latin typeface="Bookman Old Style" panose="02050604050505020204" pitchFamily="18" charset="0"/>
              </a:rPr>
              <a:t>Martin</a:t>
            </a:r>
            <a:r>
              <a:rPr lang="ru-RU" sz="2400" dirty="0">
                <a:latin typeface="Bookman Old Style" panose="02050604050505020204" pitchFamily="18" charset="0"/>
              </a:rPr>
              <a:t>), более известным как "дядюшка Боб" или </a:t>
            </a:r>
            <a:r>
              <a:rPr lang="ru-RU" sz="2400" dirty="0" err="1">
                <a:latin typeface="Bookman Old Style" panose="02050604050505020204" pitchFamily="18" charset="0"/>
              </a:rPr>
              <a:t>Uncle</a:t>
            </a:r>
            <a:r>
              <a:rPr lang="ru-RU" sz="2400" dirty="0">
                <a:latin typeface="Bookman Old Style" panose="02050604050505020204" pitchFamily="18" charset="0"/>
              </a:rPr>
              <a:t> </a:t>
            </a:r>
            <a:r>
              <a:rPr lang="ru-RU" sz="2400" dirty="0" err="1">
                <a:latin typeface="Bookman Old Style" panose="02050604050505020204" pitchFamily="18" charset="0"/>
              </a:rPr>
              <a:t>Bob</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algn="just">
              <a:lnSpc>
                <a:spcPct val="150000"/>
              </a:lnSpc>
            </a:pPr>
            <a:r>
              <a:rPr lang="ru-RU" sz="2400" dirty="0">
                <a:latin typeface="Bookman Old Style" panose="02050604050505020204" pitchFamily="18" charset="0"/>
              </a:rPr>
              <a:t>Сам акроним образован по первым буквам названий SOLID-принципов</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err="1">
                <a:latin typeface="Bookman Old Style" panose="02050604050505020204" pitchFamily="18" charset="0"/>
              </a:rPr>
              <a:t>Single</a:t>
            </a:r>
            <a:r>
              <a:rPr lang="ru-RU" sz="2400" dirty="0">
                <a:latin typeface="Bookman Old Style" panose="02050604050505020204" pitchFamily="18" charset="0"/>
              </a:rPr>
              <a:t> </a:t>
            </a:r>
            <a:r>
              <a:rPr lang="ru-RU" sz="2400" dirty="0" err="1">
                <a:latin typeface="Bookman Old Style" panose="02050604050505020204" pitchFamily="18" charset="0"/>
              </a:rPr>
              <a:t>Responsibility</a:t>
            </a:r>
            <a:r>
              <a:rPr lang="ru-RU" sz="2400" dirty="0">
                <a:latin typeface="Bookman Old Style" panose="02050604050505020204" pitchFamily="18" charset="0"/>
              </a:rPr>
              <a:t> </a:t>
            </a:r>
            <a:r>
              <a:rPr lang="ru-RU" sz="2400" dirty="0" smtClean="0">
                <a:latin typeface="Bookman Old Style" panose="02050604050505020204" pitchFamily="18" charset="0"/>
              </a:rPr>
              <a:t>(</a:t>
            </a:r>
            <a:r>
              <a:rPr lang="ru-RU" sz="2400" dirty="0">
                <a:latin typeface="Bookman Old Style" panose="02050604050505020204" pitchFamily="18" charset="0"/>
              </a:rPr>
              <a:t>Принцип единственной обязанности</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err="1">
                <a:latin typeface="Bookman Old Style" panose="02050604050505020204" pitchFamily="18" charset="0"/>
              </a:rPr>
              <a:t>Open</a:t>
            </a:r>
            <a:r>
              <a:rPr lang="ru-RU" sz="2400" dirty="0">
                <a:latin typeface="Bookman Old Style" panose="02050604050505020204" pitchFamily="18" charset="0"/>
              </a:rPr>
              <a:t>/</a:t>
            </a:r>
            <a:r>
              <a:rPr lang="ru-RU" sz="2400" dirty="0" err="1">
                <a:latin typeface="Bookman Old Style" panose="02050604050505020204" pitchFamily="18" charset="0"/>
              </a:rPr>
              <a:t>Closed</a:t>
            </a:r>
            <a:r>
              <a:rPr lang="ru-RU" sz="2400" dirty="0">
                <a:latin typeface="Bookman Old Style" panose="02050604050505020204" pitchFamily="18" charset="0"/>
              </a:rPr>
              <a:t> </a:t>
            </a:r>
            <a:r>
              <a:rPr lang="ru-RU" sz="2400" dirty="0" smtClean="0">
                <a:latin typeface="Bookman Old Style" panose="02050604050505020204" pitchFamily="18" charset="0"/>
              </a:rPr>
              <a:t>(</a:t>
            </a:r>
            <a:r>
              <a:rPr lang="ru-RU" sz="2400" dirty="0">
                <a:latin typeface="Bookman Old Style" panose="02050604050505020204" pitchFamily="18" charset="0"/>
              </a:rPr>
              <a:t>Принцип открытости/закрытости</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err="1">
                <a:latin typeface="Bookman Old Style" panose="02050604050505020204" pitchFamily="18" charset="0"/>
              </a:rPr>
              <a:t>Liskov</a:t>
            </a:r>
            <a:r>
              <a:rPr lang="ru-RU" sz="2400" dirty="0">
                <a:latin typeface="Bookman Old Style" panose="02050604050505020204" pitchFamily="18" charset="0"/>
              </a:rPr>
              <a:t> </a:t>
            </a:r>
            <a:r>
              <a:rPr lang="ru-RU" sz="2400" dirty="0" err="1">
                <a:latin typeface="Bookman Old Style" panose="02050604050505020204" pitchFamily="18" charset="0"/>
              </a:rPr>
              <a:t>Substitution</a:t>
            </a:r>
            <a:r>
              <a:rPr lang="ru-RU" sz="2400" dirty="0">
                <a:latin typeface="Bookman Old Style" panose="02050604050505020204" pitchFamily="18" charset="0"/>
              </a:rPr>
              <a:t> </a:t>
            </a:r>
            <a:r>
              <a:rPr lang="ru-RU" sz="2400" dirty="0" smtClean="0">
                <a:latin typeface="Bookman Old Style" panose="02050604050505020204" pitchFamily="18" charset="0"/>
              </a:rPr>
              <a:t>(</a:t>
            </a:r>
            <a:r>
              <a:rPr lang="ru-RU" sz="2400" dirty="0">
                <a:latin typeface="Bookman Old Style" panose="02050604050505020204" pitchFamily="18" charset="0"/>
              </a:rPr>
              <a:t>Принцип подстановки Лисков</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err="1">
                <a:latin typeface="Bookman Old Style" panose="02050604050505020204" pitchFamily="18" charset="0"/>
              </a:rPr>
              <a:t>Interface</a:t>
            </a:r>
            <a:r>
              <a:rPr lang="ru-RU" sz="2400" dirty="0">
                <a:latin typeface="Bookman Old Style" panose="02050604050505020204" pitchFamily="18" charset="0"/>
              </a:rPr>
              <a:t> </a:t>
            </a:r>
            <a:r>
              <a:rPr lang="ru-RU" sz="2400" dirty="0" err="1">
                <a:latin typeface="Bookman Old Style" panose="02050604050505020204" pitchFamily="18" charset="0"/>
              </a:rPr>
              <a:t>Segregation</a:t>
            </a:r>
            <a:r>
              <a:rPr lang="ru-RU" sz="2400" dirty="0">
                <a:latin typeface="Bookman Old Style" panose="02050604050505020204" pitchFamily="18" charset="0"/>
              </a:rPr>
              <a:t> </a:t>
            </a:r>
            <a:r>
              <a:rPr lang="ru-RU" sz="2400" dirty="0" smtClean="0">
                <a:latin typeface="Bookman Old Style" panose="02050604050505020204" pitchFamily="18" charset="0"/>
              </a:rPr>
              <a:t>(</a:t>
            </a:r>
            <a:r>
              <a:rPr lang="ru-RU" sz="2400" dirty="0">
                <a:latin typeface="Bookman Old Style" panose="02050604050505020204" pitchFamily="18" charset="0"/>
              </a:rPr>
              <a:t>Принцип разделения интерфейсов</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err="1">
                <a:latin typeface="Bookman Old Style" panose="02050604050505020204" pitchFamily="18" charset="0"/>
              </a:rPr>
              <a:t>Dependency</a:t>
            </a:r>
            <a:r>
              <a:rPr lang="ru-RU" sz="2400" dirty="0">
                <a:latin typeface="Bookman Old Style" panose="02050604050505020204" pitchFamily="18" charset="0"/>
              </a:rPr>
              <a:t> </a:t>
            </a:r>
            <a:r>
              <a:rPr lang="ru-RU" sz="2400" dirty="0" err="1">
                <a:latin typeface="Bookman Old Style" panose="02050604050505020204" pitchFamily="18" charset="0"/>
              </a:rPr>
              <a:t>Inversion</a:t>
            </a:r>
            <a:r>
              <a:rPr lang="ru-RU" sz="2400" dirty="0">
                <a:latin typeface="Bookman Old Style" panose="02050604050505020204" pitchFamily="18" charset="0"/>
              </a:rPr>
              <a:t> </a:t>
            </a:r>
            <a:r>
              <a:rPr lang="ru-RU" sz="2400" dirty="0" smtClean="0">
                <a:latin typeface="Bookman Old Style" panose="02050604050505020204" pitchFamily="18" charset="0"/>
              </a:rPr>
              <a:t>(</a:t>
            </a:r>
            <a:r>
              <a:rPr lang="ru-RU" sz="2400" dirty="0">
                <a:latin typeface="Bookman Old Style" panose="02050604050505020204" pitchFamily="18" charset="0"/>
              </a:rPr>
              <a:t>Принцип инверсии зависимостей</a:t>
            </a:r>
            <a:r>
              <a:rPr lang="ru-RU" sz="2400" dirty="0" smtClean="0">
                <a:latin typeface="Bookman Old Style" panose="02050604050505020204" pitchFamily="18" charset="0"/>
              </a:rPr>
              <a:t>)</a:t>
            </a:r>
          </a:p>
        </p:txBody>
      </p:sp>
    </p:spTree>
    <p:extLst>
      <p:ext uri="{BB962C8B-B14F-4D97-AF65-F5344CB8AC3E}">
        <p14:creationId xmlns:p14="http://schemas.microsoft.com/office/powerpoint/2010/main" val="1001630657"/>
      </p:ext>
    </p:extLst>
  </p:cSld>
  <p:clrMapOvr>
    <a:masterClrMapping/>
  </p:clrMapOvr>
  <p:timing>
    <p:tnLst>
      <p:par>
        <p:cTn id="1" dur="indefinite" restart="never" nodeType="tmRoot"/>
      </p:par>
    </p:tnLst>
  </p:timing>
</p:sld>
</file>

<file path=ppt/theme/theme1.xml><?xml version="1.0" encoding="utf-8"?>
<a:theme xmlns:a="http://schemas.openxmlformats.org/drawingml/2006/main" name="Тема Office">
  <a:themeElements>
    <a:clrScheme name="Тема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Тема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Тема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15642</TotalTime>
  <Words>3311</Words>
  <Application>Microsoft Office PowerPoint</Application>
  <PresentationFormat>Широкоэкранный</PresentationFormat>
  <Paragraphs>521</Paragraphs>
  <Slides>53</Slides>
  <Notes>52</Notes>
  <HiddenSlides>0</HiddenSlides>
  <MMClips>0</MMClips>
  <ScaleCrop>false</ScaleCrop>
  <HeadingPairs>
    <vt:vector size="6" baseType="variant">
      <vt:variant>
        <vt:lpstr>Использованные шрифты</vt:lpstr>
      </vt:variant>
      <vt:variant>
        <vt:i4>7</vt:i4>
      </vt:variant>
      <vt:variant>
        <vt:lpstr>Тема</vt:lpstr>
      </vt:variant>
      <vt:variant>
        <vt:i4>1</vt:i4>
      </vt:variant>
      <vt:variant>
        <vt:lpstr>Заголовки слайдов</vt:lpstr>
      </vt:variant>
      <vt:variant>
        <vt:i4>53</vt:i4>
      </vt:variant>
    </vt:vector>
  </HeadingPairs>
  <TitlesOfParts>
    <vt:vector size="61" baseType="lpstr">
      <vt:lpstr>Arial</vt:lpstr>
      <vt:lpstr>Bookman Old Style</vt:lpstr>
      <vt:lpstr>Calibri</vt:lpstr>
      <vt:lpstr>Calibri Light</vt:lpstr>
      <vt:lpstr>Cascadia Mono</vt:lpstr>
      <vt:lpstr>Consolas</vt:lpstr>
      <vt:lpstr>Times New Roman</vt:lpstr>
      <vt:lpstr>Тема Office</vt:lpstr>
      <vt:lpstr>4 семестр Лекция 2. Содержание лекции:</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РАЗРАБОТКА ПРОГРАММЫ ДЛЯ РАСЧЁТА ПРОДОЛЬНО-ПОПЕРЕЧНЫХ КОЛЕБАНИЙ СТВОЛА АРТИЛЛЕРИЙСКОГО ОРУДИЯ</dc:title>
  <dc:creator>vsufiy</dc:creator>
  <cp:lastModifiedBy>m10</cp:lastModifiedBy>
  <cp:revision>914</cp:revision>
  <dcterms:modified xsi:type="dcterms:W3CDTF">2025-05-14T11:14:11Z</dcterms:modified>
</cp:coreProperties>
</file>

<file path=docProps/thumbnail.jpeg>
</file>